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7" r:id="rId2"/>
    <p:sldId id="258" r:id="rId3"/>
    <p:sldId id="271" r:id="rId4"/>
    <p:sldId id="261" r:id="rId5"/>
    <p:sldId id="278" r:id="rId6"/>
    <p:sldId id="277" r:id="rId7"/>
    <p:sldId id="279" r:id="rId8"/>
    <p:sldId id="272" r:id="rId9"/>
    <p:sldId id="280" r:id="rId10"/>
    <p:sldId id="281" r:id="rId11"/>
    <p:sldId id="282" r:id="rId12"/>
    <p:sldId id="283" r:id="rId13"/>
    <p:sldId id="285" r:id="rId14"/>
    <p:sldId id="273" r:id="rId15"/>
    <p:sldId id="286" r:id="rId16"/>
    <p:sldId id="287" r:id="rId17"/>
    <p:sldId id="288" r:id="rId18"/>
    <p:sldId id="289" r:id="rId19"/>
    <p:sldId id="290" r:id="rId20"/>
    <p:sldId id="291" r:id="rId21"/>
    <p:sldId id="274" r:id="rId22"/>
    <p:sldId id="292" r:id="rId23"/>
    <p:sldId id="293" r:id="rId24"/>
    <p:sldId id="294" r:id="rId25"/>
    <p:sldId id="295" r:id="rId26"/>
    <p:sldId id="275" r:id="rId27"/>
    <p:sldId id="27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3040" autoAdjust="0"/>
  </p:normalViewPr>
  <p:slideViewPr>
    <p:cSldViewPr snapToGrid="0">
      <p:cViewPr varScale="1">
        <p:scale>
          <a:sx n="71" d="100"/>
          <a:sy n="71" d="100"/>
        </p:scale>
        <p:origin x="113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DEEFD-9853-4DBB-85D6-92FE4482AFBB}" type="datetimeFigureOut">
              <a:rPr lang="en-US" smtClean="0"/>
              <a:t>13-May-23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8F4991-1370-40C7-8919-7E5E2ED4F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712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5" name="Google Shape;63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381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2723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5" name="Google Shape;63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71750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5" name="Google Shape;63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4517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Code demo here HelloWorld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demo here Clock</a:t>
            </a:r>
            <a:endParaRPr dirty="0"/>
          </a:p>
        </p:txBody>
      </p:sp>
      <p:sp>
        <p:nvSpPr>
          <p:cNvPr id="635" name="Google Shape;63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65100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5" name="Google Shape;63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4773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5" name="Google Shape;63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60673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5" name="Google Shape;63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17373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7" name="Google Shape;5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16272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7" name="Google Shape;5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9988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1" name="Google Shape;4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Code demo here HelloWorld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 demo here Clock</a:t>
            </a:r>
            <a:endParaRPr dirty="0"/>
          </a:p>
        </p:txBody>
      </p:sp>
      <p:sp>
        <p:nvSpPr>
          <p:cNvPr id="635" name="Google Shape;63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47532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58159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Code demo here </a:t>
            </a:r>
            <a:r>
              <a:rPr lang="en-US" dirty="0" err="1"/>
              <a:t>BeautifulClock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5" name="Google Shape;63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30807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83076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72234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09118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2670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Unable to use life cycle in functional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Stateless</a:t>
            </a:r>
          </a:p>
        </p:txBody>
      </p:sp>
      <p:sp>
        <p:nvSpPr>
          <p:cNvPr id="507" name="Google Shape;5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7" name="Google Shape;5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9041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9010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4014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5062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Code demo here HelloWorld</a:t>
            </a:r>
          </a:p>
        </p:txBody>
      </p:sp>
      <p:sp>
        <p:nvSpPr>
          <p:cNvPr id="635" name="Google Shape;63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3897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C0ADF-2BEF-2D0F-A2A2-2F2E65848D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FBAD8D-312E-F1B0-325D-6057B39762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D7D7E-A14A-F4C1-0FD6-563CF4E43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4FB7-E7B8-43BD-8629-4D680E83465A}" type="datetimeFigureOut">
              <a:rPr lang="en-US" smtClean="0"/>
              <a:t>13-May-23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018E6-D36B-5AF7-35B5-0FF87EE63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21EEE-EE71-FA90-2BB2-7BEC8C35E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F63D4-D08F-47A1-951A-0B56C8F25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984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ED633-52C8-EF11-8BA1-E869A1AC1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C5196D-711A-D331-F234-2F8D148D16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2D79B-E5DE-670F-C74A-11C21BA3E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4FB7-E7B8-43BD-8629-4D680E83465A}" type="datetimeFigureOut">
              <a:rPr lang="en-US" smtClean="0"/>
              <a:t>13-May-23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896C5-8016-5326-E6E1-31F8FA9F2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D2D6E-1761-CB84-2DD1-C0FDAEC6C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F63D4-D08F-47A1-951A-0B56C8F25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02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EEDA31-BA11-541C-AF88-D68921AA9A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9D3A41-0F09-F5FF-B8DA-B54ECF0AC6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355DB-DF8A-3B85-FB3F-4D482BB9F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4FB7-E7B8-43BD-8629-4D680E83465A}" type="datetimeFigureOut">
              <a:rPr lang="en-US" smtClean="0"/>
              <a:t>13-May-23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9ADE0-F1E2-B66B-78DC-A5B3D910E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1BEC7-C8D3-6108-811B-CF24DCA44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F63D4-D08F-47A1-951A-0B56C8F25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23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 2">
  <p:cSld name="OPEN 2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1998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44" descr="Graphical user interface, application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199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4"/>
          <p:cNvSpPr txBox="1">
            <a:spLocks noGrp="1"/>
          </p:cNvSpPr>
          <p:nvPr>
            <p:ph type="title"/>
          </p:nvPr>
        </p:nvSpPr>
        <p:spPr>
          <a:xfrm>
            <a:off x="1011728" y="1653993"/>
            <a:ext cx="10168544" cy="614421"/>
          </a:xfrm>
          <a:prstGeom prst="rect">
            <a:avLst/>
          </a:prstGeom>
          <a:noFill/>
          <a:ln>
            <a:noFill/>
          </a:ln>
          <a:effectLst>
            <a:outerShdw blurRad="52875" dist="38100" dir="2700000" algn="tl" rotWithShape="0">
              <a:srgbClr val="000000">
                <a:alpha val="470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000" b="1" i="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4"/>
          <p:cNvSpPr txBox="1">
            <a:spLocks noGrp="1"/>
          </p:cNvSpPr>
          <p:nvPr>
            <p:ph type="body" idx="1"/>
          </p:nvPr>
        </p:nvSpPr>
        <p:spPr>
          <a:xfrm>
            <a:off x="1011728" y="2273609"/>
            <a:ext cx="10168544" cy="614421"/>
          </a:xfrm>
          <a:prstGeom prst="rect">
            <a:avLst/>
          </a:prstGeom>
          <a:noFill/>
          <a:ln>
            <a:noFill/>
          </a:ln>
          <a:effectLst>
            <a:outerShdw blurRad="52875" dist="38100" dir="2700000" algn="tl" rotWithShape="0">
              <a:srgbClr val="000000">
                <a:alpha val="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4000" b="1" i="0">
                <a:solidFill>
                  <a:srgbClr val="00B0F0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44"/>
          <p:cNvSpPr txBox="1">
            <a:spLocks noGrp="1"/>
          </p:cNvSpPr>
          <p:nvPr>
            <p:ph type="body" idx="2"/>
          </p:nvPr>
        </p:nvSpPr>
        <p:spPr>
          <a:xfrm>
            <a:off x="1011728" y="4302295"/>
            <a:ext cx="10168544" cy="466950"/>
          </a:xfrm>
          <a:prstGeom prst="rect">
            <a:avLst/>
          </a:prstGeom>
          <a:noFill/>
          <a:ln>
            <a:noFill/>
          </a:ln>
          <a:effectLst>
            <a:outerShdw blurRad="52875" dist="38100" dir="2700000" algn="tl" rotWithShape="0">
              <a:srgbClr val="000000">
                <a:alpha val="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44"/>
          <p:cNvSpPr txBox="1">
            <a:spLocks noGrp="1"/>
          </p:cNvSpPr>
          <p:nvPr>
            <p:ph type="body" idx="3"/>
          </p:nvPr>
        </p:nvSpPr>
        <p:spPr>
          <a:xfrm>
            <a:off x="3771204" y="5278160"/>
            <a:ext cx="4649592" cy="303159"/>
          </a:xfrm>
          <a:prstGeom prst="rect">
            <a:avLst/>
          </a:prstGeom>
          <a:noFill/>
          <a:ln>
            <a:noFill/>
          </a:ln>
          <a:effectLst>
            <a:outerShdw blurRad="52875" dist="38100" dir="2700000" algn="tl" rotWithShape="0">
              <a:srgbClr val="000000">
                <a:alpha val="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2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0846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 1">
  <p:cSld name="OPEN 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5" descr="A group of people standing in front of a blue wall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5"/>
          <p:cNvSpPr/>
          <p:nvPr/>
        </p:nvSpPr>
        <p:spPr>
          <a:xfrm>
            <a:off x="2074690" y="618503"/>
            <a:ext cx="2035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rgbClr val="43515B"/>
                </a:solidFill>
                <a:latin typeface="Lato"/>
                <a:ea typeface="Lato"/>
                <a:cs typeface="Lato"/>
                <a:sym typeface="Lato"/>
              </a:rPr>
              <a:t>|     A KMS Company</a:t>
            </a:r>
            <a:endParaRPr sz="900" b="0" i="0" u="none" strike="noStrike" cap="none">
              <a:solidFill>
                <a:srgbClr val="4351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Google Shape;25;p45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" y="495300"/>
            <a:ext cx="1278916" cy="479242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5"/>
          <p:cNvSpPr txBox="1">
            <a:spLocks noGrp="1"/>
          </p:cNvSpPr>
          <p:nvPr>
            <p:ph type="body" idx="1"/>
          </p:nvPr>
        </p:nvSpPr>
        <p:spPr>
          <a:xfrm>
            <a:off x="554529" y="3552226"/>
            <a:ext cx="5855578" cy="47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45"/>
          <p:cNvSpPr txBox="1">
            <a:spLocks noGrp="1"/>
          </p:cNvSpPr>
          <p:nvPr>
            <p:ph type="body" idx="2"/>
          </p:nvPr>
        </p:nvSpPr>
        <p:spPr>
          <a:xfrm>
            <a:off x="542171" y="2128462"/>
            <a:ext cx="5855578" cy="47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34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5"/>
          <p:cNvSpPr txBox="1">
            <a:spLocks noGrp="1"/>
          </p:cNvSpPr>
          <p:nvPr>
            <p:ph type="body" idx="3"/>
          </p:nvPr>
        </p:nvSpPr>
        <p:spPr>
          <a:xfrm>
            <a:off x="542170" y="2654555"/>
            <a:ext cx="5855577" cy="47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3400" b="1" i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45"/>
          <p:cNvSpPr txBox="1">
            <a:spLocks noGrp="1"/>
          </p:cNvSpPr>
          <p:nvPr>
            <p:ph type="body" idx="4"/>
          </p:nvPr>
        </p:nvSpPr>
        <p:spPr>
          <a:xfrm>
            <a:off x="554528" y="4667661"/>
            <a:ext cx="4649592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2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77619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STYLE SLIDE 6">
  <p:cSld name="FREESTYLE SLIDE 6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59" descr="Chart, scatter ch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59"/>
          <p:cNvGrpSpPr/>
          <p:nvPr/>
        </p:nvGrpSpPr>
        <p:grpSpPr>
          <a:xfrm>
            <a:off x="9101352" y="495300"/>
            <a:ext cx="2552842" cy="353779"/>
            <a:chOff x="9101352" y="495300"/>
            <a:chExt cx="2552842" cy="353779"/>
          </a:xfrm>
        </p:grpSpPr>
        <p:sp>
          <p:nvSpPr>
            <p:cNvPr id="244" name="Google Shape;244;p59"/>
            <p:cNvSpPr/>
            <p:nvPr/>
          </p:nvSpPr>
          <p:spPr>
            <a:xfrm>
              <a:off x="9563556" y="509489"/>
              <a:ext cx="209063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43515B"/>
                  </a:solidFill>
                  <a:latin typeface="Lato Light"/>
                  <a:ea typeface="Lato Light"/>
                  <a:cs typeface="Lato Light"/>
                  <a:sym typeface="Lato Light"/>
                </a:rPr>
                <a:t>|    Proprietary and Confidential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5" name="Google Shape;245;p59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101352" y="495300"/>
              <a:ext cx="351497" cy="3537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6" name="Google Shape;246;p59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2400" b="1" i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59"/>
          <p:cNvSpPr txBox="1">
            <a:spLocks noGrp="1"/>
          </p:cNvSpPr>
          <p:nvPr>
            <p:ph type="body" idx="1"/>
          </p:nvPr>
        </p:nvSpPr>
        <p:spPr>
          <a:xfrm>
            <a:off x="565168" y="877623"/>
            <a:ext cx="8237869" cy="81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4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8" name="Google Shape;248;p59"/>
          <p:cNvSpPr txBox="1"/>
          <p:nvPr/>
        </p:nvSpPr>
        <p:spPr>
          <a:xfrm>
            <a:off x="9586786" y="6107130"/>
            <a:ext cx="21170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100" b="0" i="0" u="none" strike="noStrike" cap="none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471618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!">
  <p:cSld name="THANK YOU!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64" descr="A picture containing text, pers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67084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ELEMENTS SLIDE">
  <p:cSld name="2 ELEMENTS SLID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9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49" descr="Sha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8122" y="1051455"/>
            <a:ext cx="5826423" cy="524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49" descr="Sha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2028" y="1051455"/>
            <a:ext cx="5826423" cy="5245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49"/>
          <p:cNvGrpSpPr/>
          <p:nvPr/>
        </p:nvGrpSpPr>
        <p:grpSpPr>
          <a:xfrm>
            <a:off x="9101352" y="495300"/>
            <a:ext cx="2552842" cy="353779"/>
            <a:chOff x="9101352" y="495300"/>
            <a:chExt cx="2552842" cy="353779"/>
          </a:xfrm>
        </p:grpSpPr>
        <p:sp>
          <p:nvSpPr>
            <p:cNvPr id="103" name="Google Shape;103;p49"/>
            <p:cNvSpPr/>
            <p:nvPr/>
          </p:nvSpPr>
          <p:spPr>
            <a:xfrm>
              <a:off x="9563556" y="509489"/>
              <a:ext cx="209063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43515B"/>
                  </a:solidFill>
                  <a:latin typeface="Lato Light"/>
                  <a:ea typeface="Lato Light"/>
                  <a:cs typeface="Lato Light"/>
                  <a:sym typeface="Lato Light"/>
                </a:rPr>
                <a:t>|    Proprietary and Confidential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4" name="Google Shape;104;p49" descr="Icon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101352" y="495300"/>
              <a:ext cx="351497" cy="3537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" name="Google Shape;105;p49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2400" b="1" i="0">
                <a:solidFill>
                  <a:srgbClr val="00B0DC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9"/>
          <p:cNvSpPr txBox="1">
            <a:spLocks noGrp="1"/>
          </p:cNvSpPr>
          <p:nvPr>
            <p:ph type="body" idx="1"/>
          </p:nvPr>
        </p:nvSpPr>
        <p:spPr>
          <a:xfrm>
            <a:off x="912832" y="5212014"/>
            <a:ext cx="4652494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49"/>
          <p:cNvSpPr txBox="1">
            <a:spLocks noGrp="1"/>
          </p:cNvSpPr>
          <p:nvPr>
            <p:ph type="body" idx="2"/>
          </p:nvPr>
        </p:nvSpPr>
        <p:spPr>
          <a:xfrm>
            <a:off x="6647205" y="5212014"/>
            <a:ext cx="4652494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49"/>
          <p:cNvSpPr txBox="1">
            <a:spLocks noGrp="1"/>
          </p:cNvSpPr>
          <p:nvPr>
            <p:ph type="body" idx="3"/>
          </p:nvPr>
        </p:nvSpPr>
        <p:spPr>
          <a:xfrm>
            <a:off x="1193111" y="1503337"/>
            <a:ext cx="4110431" cy="321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49"/>
          <p:cNvSpPr txBox="1">
            <a:spLocks noGrp="1"/>
          </p:cNvSpPr>
          <p:nvPr>
            <p:ph type="body" idx="4"/>
          </p:nvPr>
        </p:nvSpPr>
        <p:spPr>
          <a:xfrm>
            <a:off x="6896487" y="1503337"/>
            <a:ext cx="4110431" cy="321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49"/>
          <p:cNvSpPr txBox="1"/>
          <p:nvPr/>
        </p:nvSpPr>
        <p:spPr>
          <a:xfrm>
            <a:off x="9586786" y="6107130"/>
            <a:ext cx="21170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100" b="0" i="0" u="none" strike="noStrike" cap="none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199939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943A2-EB13-420E-9D55-C97794090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F6965-3200-85AD-77F5-7F9E16C47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3C034-C477-5036-DDBA-99C230771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4FB7-E7B8-43BD-8629-4D680E83465A}" type="datetimeFigureOut">
              <a:rPr lang="en-US" smtClean="0"/>
              <a:t>13-May-23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F3EFC-32CD-1A0E-5515-AF834D36C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0CDC3-97E1-CBBF-52B2-5AD1DD85E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F63D4-D08F-47A1-951A-0B56C8F25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628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F511A-00F3-C13A-461F-BA1C988DD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1D61D-12A4-194B-67D6-5F5DE7E9A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4E747-971C-C6DA-4420-C01AAAE4E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4FB7-E7B8-43BD-8629-4D680E83465A}" type="datetimeFigureOut">
              <a:rPr lang="en-US" smtClean="0"/>
              <a:t>13-May-23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9DE54-5152-311A-29EC-29FA53284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04933-AD7C-0ABE-57AF-DB2EDB72E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F63D4-D08F-47A1-951A-0B56C8F25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131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D8334-B568-2283-9F96-42B8B5CF7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29B64-A3EB-3194-A365-20C1029DB2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F9DD3C-EE10-2517-2770-31A1652F2A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36F44D-7091-6622-E737-D7881DBFB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4FB7-E7B8-43BD-8629-4D680E83465A}" type="datetimeFigureOut">
              <a:rPr lang="en-US" smtClean="0"/>
              <a:t>13-May-23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189F05-4D7D-9FB7-6983-EB6E82905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6C422-CE86-46AF-BC94-85D8397FD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F63D4-D08F-47A1-951A-0B56C8F25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464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64D55-3ED0-AD22-AAF6-2826EB915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2B6CF5-A384-5CE7-FD09-1206E88CCF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6C56E9-0499-FBDA-366B-3381F9DB66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79613D-274D-6132-DDAF-BC32F4EE56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A6D39F-34D4-F142-625C-E117DB03F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128251-68DD-733A-D989-D66E66065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4FB7-E7B8-43BD-8629-4D680E83465A}" type="datetimeFigureOut">
              <a:rPr lang="en-US" smtClean="0"/>
              <a:t>13-May-23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80E25F-8474-6009-98CF-E349F1C89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A11EA8-0898-6516-963E-59FCB45CD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F63D4-D08F-47A1-951A-0B56C8F25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913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4A0BF-0141-E976-5E5F-870BEAB3C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BEDFE-3C0F-F051-7B84-9CC7CA1E8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4FB7-E7B8-43BD-8629-4D680E83465A}" type="datetimeFigureOut">
              <a:rPr lang="en-US" smtClean="0"/>
              <a:t>13-May-23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16AAEE-DE82-473F-735C-B8AEFD66F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0E2B9D-CBE3-9360-F3F2-E15625C62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F63D4-D08F-47A1-951A-0B56C8F25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186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F299E7-10A4-8C5D-666C-4DC9C39C6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4FB7-E7B8-43BD-8629-4D680E83465A}" type="datetimeFigureOut">
              <a:rPr lang="en-US" smtClean="0"/>
              <a:t>13-May-23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012F1A-B53D-299B-11E4-F5E5DBBD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1D399-DBF9-597C-45C8-0E652F8F3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F63D4-D08F-47A1-951A-0B56C8F25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31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E89C2-CB19-AE81-8171-D256BF810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D52DF-B425-AAF3-1CDD-8DB83BA39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05021A-C6E9-18B3-1DCD-864FEFBE55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95CE9-D68E-81BC-18E5-BF6624837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4FB7-E7B8-43BD-8629-4D680E83465A}" type="datetimeFigureOut">
              <a:rPr lang="en-US" smtClean="0"/>
              <a:t>13-May-23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45D1DD-70B8-0A49-E677-66CA0A748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C9AE3-8142-3515-FA38-7F2C50BDB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F63D4-D08F-47A1-951A-0B56C8F25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644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4C6A-6C7D-6704-7FB1-ADD351832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F6FCC5-8A77-0B75-1B23-21D8EEB2A0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FF08E-D924-2637-D171-4C577A5C82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4CFA5F-617E-0728-ADEB-049A663B5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4FB7-E7B8-43BD-8629-4D680E83465A}" type="datetimeFigureOut">
              <a:rPr lang="en-US" smtClean="0"/>
              <a:t>13-May-23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0027FA-1977-4650-AFE7-036FBDF18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548710-DC9E-C4D0-A5ED-0DFAE1CD0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F63D4-D08F-47A1-951A-0B56C8F25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584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896456-A93E-D60D-EB1F-893F6E5AF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336068-475B-3777-5409-C6D920162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1EC4E-F52F-2F50-57EC-D4E832BC14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E4FB7-E7B8-43BD-8629-4D680E83465A}" type="datetimeFigureOut">
              <a:rPr lang="en-US" smtClean="0"/>
              <a:t>13-May-23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01B23-51E6-BFDA-DDAE-4A2478D23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BD198-B2F1-FB6A-A41E-0347DF6544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F63D4-D08F-47A1-951A-0B56C8F255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87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"/>
          <p:cNvSpPr txBox="1">
            <a:spLocks noGrp="1"/>
          </p:cNvSpPr>
          <p:nvPr>
            <p:ph type="title"/>
          </p:nvPr>
        </p:nvSpPr>
        <p:spPr>
          <a:xfrm>
            <a:off x="1011750" y="3005849"/>
            <a:ext cx="10168500" cy="846300"/>
          </a:xfrm>
          <a:prstGeom prst="rect">
            <a:avLst/>
          </a:prstGeom>
          <a:noFill/>
          <a:ln>
            <a:noFill/>
          </a:ln>
          <a:effectLst>
            <a:outerShdw blurRad="52875" dist="38100" dir="2700000" algn="tl" rotWithShape="0">
              <a:srgbClr val="000000">
                <a:alpha val="470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6000" dirty="0"/>
              <a:t>React Hooks at a glance</a:t>
            </a:r>
            <a:endParaRPr sz="6000" dirty="0"/>
          </a:p>
        </p:txBody>
      </p:sp>
      <p:sp>
        <p:nvSpPr>
          <p:cNvPr id="438" name="Google Shape;438;p1"/>
          <p:cNvSpPr txBox="1">
            <a:spLocks noGrp="1"/>
          </p:cNvSpPr>
          <p:nvPr>
            <p:ph type="body" idx="3"/>
          </p:nvPr>
        </p:nvSpPr>
        <p:spPr>
          <a:xfrm>
            <a:off x="3771204" y="5393570"/>
            <a:ext cx="4649592" cy="303159"/>
          </a:xfrm>
          <a:prstGeom prst="rect">
            <a:avLst/>
          </a:prstGeom>
          <a:noFill/>
          <a:ln>
            <a:noFill/>
          </a:ln>
          <a:effectLst>
            <a:outerShdw blurRad="52875" dist="38100" dir="2700000" algn="tl" rotWithShape="0">
              <a:srgbClr val="000000">
                <a:alpha val="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1800" dirty="0"/>
              <a:t>Thien Nguyen and </a:t>
            </a:r>
            <a:r>
              <a:rPr lang="en-US" sz="1800" dirty="0" err="1"/>
              <a:t>Nhat</a:t>
            </a:r>
            <a:r>
              <a:rPr lang="en-US" sz="1800" dirty="0"/>
              <a:t> Nguyen</a:t>
            </a:r>
            <a:endParaRPr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9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 sz="3600" dirty="0"/>
              <a:t>Introduce hooks APIs</a:t>
            </a:r>
          </a:p>
        </p:txBody>
      </p:sp>
      <p:sp>
        <p:nvSpPr>
          <p:cNvPr id="2" name="Google Shape;638;p19">
            <a:extLst>
              <a:ext uri="{FF2B5EF4-FFF2-40B4-BE49-F238E27FC236}">
                <a16:creationId xmlns:a16="http://schemas.microsoft.com/office/drawing/2014/main" id="{75980FE3-C298-9048-C81C-EF81BEF7A5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1400" b="0" i="0" kern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000" b="1" dirty="0" err="1"/>
              <a:t>useState</a:t>
            </a:r>
            <a:r>
              <a:rPr lang="en-US" sz="2000" b="1" dirty="0"/>
              <a:t> – a notice point</a:t>
            </a:r>
          </a:p>
        </p:txBody>
      </p:sp>
      <p:sp>
        <p:nvSpPr>
          <p:cNvPr id="3" name="Google Shape;638;p19">
            <a:extLst>
              <a:ext uri="{FF2B5EF4-FFF2-40B4-BE49-F238E27FC236}">
                <a16:creationId xmlns:a16="http://schemas.microsoft.com/office/drawing/2014/main" id="{54880F73-C095-7036-2A50-0DCACFBC0BE4}"/>
              </a:ext>
            </a:extLst>
          </p:cNvPr>
          <p:cNvSpPr txBox="1">
            <a:spLocks/>
          </p:cNvSpPr>
          <p:nvPr/>
        </p:nvSpPr>
        <p:spPr>
          <a:xfrm>
            <a:off x="593743" y="2066925"/>
            <a:ext cx="11004514" cy="17049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1400" b="0" i="0" kern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>
                <a:solidFill>
                  <a:srgbClr val="008000"/>
                </a:solidFill>
                <a:effectLst/>
                <a:latin typeface="Fira Code" pitchFamily="1" charset="0"/>
              </a:rPr>
              <a:t>// </a:t>
            </a:r>
            <a:r>
              <a:rPr lang="en-US" sz="1800" b="0" dirty="0" err="1">
                <a:solidFill>
                  <a:srgbClr val="008000"/>
                </a:solidFill>
                <a:effectLst/>
                <a:latin typeface="Fira Code" pitchFamily="1" charset="0"/>
              </a:rPr>
              <a:t>setState</a:t>
            </a:r>
            <a:r>
              <a:rPr lang="en-US" sz="1800" b="0" dirty="0">
                <a:solidFill>
                  <a:srgbClr val="008000"/>
                </a:solidFill>
                <a:effectLst/>
                <a:latin typeface="Fira Code" pitchFamily="1" charset="0"/>
              </a:rPr>
              <a:t>() in class component: MERGING</a:t>
            </a:r>
            <a:endParaRPr lang="en-US" sz="1800" b="0" dirty="0">
              <a:solidFill>
                <a:srgbClr val="000000"/>
              </a:solidFill>
              <a:effectLst/>
              <a:latin typeface="Fira Code" pitchFamily="1" charset="0"/>
            </a:endParaRPr>
          </a:p>
          <a:p>
            <a:r>
              <a:rPr lang="en-US" sz="1800" b="0" dirty="0" err="1">
                <a:solidFill>
                  <a:srgbClr val="0000FF"/>
                </a:solidFill>
                <a:effectLst/>
                <a:latin typeface="Fira Code" pitchFamily="1" charset="0"/>
              </a:rPr>
              <a:t>this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Fira Code" pitchFamily="1" charset="0"/>
              </a:rPr>
              <a:t>.</a:t>
            </a:r>
            <a:r>
              <a:rPr lang="en-US" sz="1800" b="0" dirty="0" err="1">
                <a:solidFill>
                  <a:srgbClr val="001080"/>
                </a:solidFill>
                <a:effectLst/>
                <a:latin typeface="Fira Code" pitchFamily="1" charset="0"/>
              </a:rPr>
              <a:t>state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 = { </a:t>
            </a:r>
            <a:r>
              <a:rPr lang="en-US" sz="1800" b="0" dirty="0">
                <a:solidFill>
                  <a:srgbClr val="001080"/>
                </a:solidFill>
                <a:effectLst/>
                <a:latin typeface="Fira Code" pitchFamily="1" charset="0"/>
              </a:rPr>
              <a:t>name: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 </a:t>
            </a:r>
            <a:r>
              <a:rPr lang="en-US" sz="1800" b="0" dirty="0">
                <a:solidFill>
                  <a:srgbClr val="A31515"/>
                </a:solidFill>
                <a:effectLst/>
                <a:latin typeface="Fira Code" pitchFamily="1" charset="0"/>
              </a:rPr>
              <a:t>'Thien'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, </a:t>
            </a:r>
            <a:r>
              <a:rPr lang="en-US" sz="1800" b="0" dirty="0">
                <a:solidFill>
                  <a:srgbClr val="001080"/>
                </a:solidFill>
                <a:effectLst/>
                <a:latin typeface="Fira Code" pitchFamily="1" charset="0"/>
              </a:rPr>
              <a:t>role: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 </a:t>
            </a:r>
            <a:r>
              <a:rPr lang="en-US" sz="1800" b="0" dirty="0">
                <a:solidFill>
                  <a:srgbClr val="A31515"/>
                </a:solidFill>
                <a:effectLst/>
                <a:latin typeface="Fira Code" pitchFamily="1" charset="0"/>
              </a:rPr>
              <a:t>'dev'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 };</a:t>
            </a:r>
          </a:p>
          <a:p>
            <a:r>
              <a:rPr lang="en-US" sz="1800" b="0" dirty="0" err="1">
                <a:solidFill>
                  <a:srgbClr val="0000FF"/>
                </a:solidFill>
                <a:effectLst/>
                <a:latin typeface="Fira Code" pitchFamily="1" charset="0"/>
              </a:rPr>
              <a:t>this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Fira Code" pitchFamily="1" charset="0"/>
              </a:rPr>
              <a:t>.</a:t>
            </a:r>
            <a:r>
              <a:rPr lang="en-US" sz="1800" b="0" dirty="0" err="1">
                <a:solidFill>
                  <a:srgbClr val="795E26"/>
                </a:solidFill>
                <a:effectLst/>
                <a:latin typeface="Fira Code" pitchFamily="1" charset="0"/>
              </a:rPr>
              <a:t>setState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({ </a:t>
            </a:r>
            <a:r>
              <a:rPr lang="en-US" sz="1800" b="0" dirty="0">
                <a:solidFill>
                  <a:srgbClr val="001080"/>
                </a:solidFill>
                <a:effectLst/>
                <a:latin typeface="Fira Code" pitchFamily="1" charset="0"/>
              </a:rPr>
              <a:t>role: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 </a:t>
            </a:r>
            <a:r>
              <a:rPr lang="en-US" sz="1800" b="0" dirty="0">
                <a:solidFill>
                  <a:srgbClr val="A31515"/>
                </a:solidFill>
                <a:effectLst/>
                <a:latin typeface="Fira Code" pitchFamily="1" charset="0"/>
              </a:rPr>
              <a:t>'</a:t>
            </a:r>
            <a:r>
              <a:rPr lang="en-US" sz="1800" b="0" dirty="0" err="1">
                <a:solidFill>
                  <a:srgbClr val="A31515"/>
                </a:solidFill>
                <a:effectLst/>
                <a:latin typeface="Fira Code" pitchFamily="1" charset="0"/>
              </a:rPr>
              <a:t>qa</a:t>
            </a:r>
            <a:r>
              <a:rPr lang="en-US" sz="1800" b="0" dirty="0">
                <a:solidFill>
                  <a:srgbClr val="A31515"/>
                </a:solidFill>
                <a:effectLst/>
                <a:latin typeface="Fira Code" pitchFamily="1" charset="0"/>
              </a:rPr>
              <a:t>'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 });</a:t>
            </a:r>
          </a:p>
          <a:p>
            <a:r>
              <a:rPr lang="en-US" sz="1800" b="0" dirty="0">
                <a:solidFill>
                  <a:srgbClr val="008000"/>
                </a:solidFill>
                <a:effectLst/>
                <a:latin typeface="Fira Code" pitchFamily="1" charset="0"/>
              </a:rPr>
              <a:t>// =&gt; result: { name: 'Thien', role: '</a:t>
            </a:r>
            <a:r>
              <a:rPr lang="en-US" sz="1800" b="0" dirty="0" err="1">
                <a:solidFill>
                  <a:srgbClr val="008000"/>
                </a:solidFill>
                <a:effectLst/>
                <a:latin typeface="Fira Code" pitchFamily="1" charset="0"/>
              </a:rPr>
              <a:t>qa</a:t>
            </a:r>
            <a:r>
              <a:rPr lang="en-US" sz="1800" b="0" dirty="0">
                <a:solidFill>
                  <a:srgbClr val="008000"/>
                </a:solidFill>
                <a:effectLst/>
                <a:latin typeface="Fira Code" pitchFamily="1" charset="0"/>
              </a:rPr>
              <a:t>' }</a:t>
            </a:r>
            <a:endParaRPr lang="en-US" sz="1800" b="0" dirty="0">
              <a:solidFill>
                <a:srgbClr val="000000"/>
              </a:solidFill>
              <a:effectLst/>
              <a:latin typeface="Fira Code" pitchFamily="1" charset="0"/>
            </a:endParaRPr>
          </a:p>
        </p:txBody>
      </p:sp>
      <p:sp>
        <p:nvSpPr>
          <p:cNvPr id="5" name="Google Shape;638;p19">
            <a:extLst>
              <a:ext uri="{FF2B5EF4-FFF2-40B4-BE49-F238E27FC236}">
                <a16:creationId xmlns:a16="http://schemas.microsoft.com/office/drawing/2014/main" id="{AA881C41-4680-8A1F-DF14-A08A631686F3}"/>
              </a:ext>
            </a:extLst>
          </p:cNvPr>
          <p:cNvSpPr txBox="1">
            <a:spLocks/>
          </p:cNvSpPr>
          <p:nvPr/>
        </p:nvSpPr>
        <p:spPr>
          <a:xfrm>
            <a:off x="565168" y="4219575"/>
            <a:ext cx="11004514" cy="17049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1400" b="0" i="0" kern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>
                <a:solidFill>
                  <a:srgbClr val="008000"/>
                </a:solidFill>
                <a:effectLst/>
                <a:latin typeface="Fira Code" pitchFamily="1" charset="0"/>
              </a:rPr>
              <a:t>// </a:t>
            </a:r>
            <a:r>
              <a:rPr lang="en-US" sz="1800" b="0" dirty="0" err="1">
                <a:solidFill>
                  <a:srgbClr val="008000"/>
                </a:solidFill>
                <a:effectLst/>
                <a:latin typeface="Fira Code" pitchFamily="1" charset="0"/>
              </a:rPr>
              <a:t>useState</a:t>
            </a:r>
            <a:r>
              <a:rPr lang="en-US" sz="1800" b="0" dirty="0">
                <a:solidFill>
                  <a:srgbClr val="008000"/>
                </a:solidFill>
                <a:effectLst/>
                <a:latin typeface="Fira Code" pitchFamily="1" charset="0"/>
              </a:rPr>
              <a:t>() in functional component: REPLACING</a:t>
            </a:r>
            <a:endParaRPr lang="en-US" sz="1800" b="0" dirty="0">
              <a:solidFill>
                <a:srgbClr val="000000"/>
              </a:solidFill>
              <a:effectLst/>
              <a:latin typeface="Fira Code" pitchFamily="1" charset="0"/>
            </a:endParaRPr>
          </a:p>
          <a:p>
            <a:r>
              <a:rPr lang="en-US" sz="1800" b="0" dirty="0">
                <a:solidFill>
                  <a:srgbClr val="0000FF"/>
                </a:solidFill>
                <a:effectLst/>
                <a:latin typeface="Fira Code" pitchFamily="1" charset="0"/>
              </a:rPr>
              <a:t>const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 [</a:t>
            </a:r>
            <a:r>
              <a:rPr lang="en-US" sz="1800" b="0" dirty="0">
                <a:solidFill>
                  <a:srgbClr val="0070C1"/>
                </a:solidFill>
                <a:effectLst/>
                <a:latin typeface="Fira Code" pitchFamily="1" charset="0"/>
              </a:rPr>
              <a:t>person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, </a:t>
            </a:r>
            <a:r>
              <a:rPr lang="en-US" sz="1800" b="0" dirty="0" err="1">
                <a:solidFill>
                  <a:srgbClr val="795E26"/>
                </a:solidFill>
                <a:effectLst/>
                <a:latin typeface="Fira Code" pitchFamily="1" charset="0"/>
              </a:rPr>
              <a:t>setEmp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] = </a:t>
            </a:r>
            <a:r>
              <a:rPr lang="en-US" sz="1800" b="0" dirty="0" err="1">
                <a:solidFill>
                  <a:srgbClr val="795E26"/>
                </a:solidFill>
                <a:effectLst/>
                <a:latin typeface="Fira Code" pitchFamily="1" charset="0"/>
              </a:rPr>
              <a:t>useState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({ </a:t>
            </a:r>
            <a:r>
              <a:rPr lang="en-US" sz="1800" b="0" dirty="0">
                <a:solidFill>
                  <a:srgbClr val="001080"/>
                </a:solidFill>
                <a:effectLst/>
                <a:latin typeface="Fira Code" pitchFamily="1" charset="0"/>
              </a:rPr>
              <a:t>name: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 </a:t>
            </a:r>
            <a:r>
              <a:rPr lang="en-US" sz="1800" b="0" dirty="0">
                <a:solidFill>
                  <a:srgbClr val="A31515"/>
                </a:solidFill>
                <a:effectLst/>
                <a:latin typeface="Fira Code" pitchFamily="1" charset="0"/>
              </a:rPr>
              <a:t>'Thien'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, </a:t>
            </a:r>
            <a:r>
              <a:rPr lang="en-US" sz="1800" b="0" dirty="0">
                <a:solidFill>
                  <a:srgbClr val="001080"/>
                </a:solidFill>
                <a:effectLst/>
                <a:latin typeface="Fira Code" pitchFamily="1" charset="0"/>
              </a:rPr>
              <a:t>role: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 </a:t>
            </a:r>
            <a:r>
              <a:rPr lang="en-US" sz="1800" b="0" dirty="0">
                <a:solidFill>
                  <a:srgbClr val="A31515"/>
                </a:solidFill>
                <a:effectLst/>
                <a:latin typeface="Fira Code" pitchFamily="1" charset="0"/>
              </a:rPr>
              <a:t>'dev'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 });</a:t>
            </a:r>
          </a:p>
          <a:p>
            <a:r>
              <a:rPr lang="en-US" sz="1800" b="0" dirty="0" err="1">
                <a:solidFill>
                  <a:srgbClr val="795E26"/>
                </a:solidFill>
                <a:effectLst/>
                <a:latin typeface="Fira Code" pitchFamily="1" charset="0"/>
              </a:rPr>
              <a:t>setEmp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({ </a:t>
            </a:r>
            <a:r>
              <a:rPr lang="en-US" sz="1800" b="0" dirty="0">
                <a:solidFill>
                  <a:srgbClr val="001080"/>
                </a:solidFill>
                <a:effectLst/>
                <a:latin typeface="Fira Code" pitchFamily="1" charset="0"/>
              </a:rPr>
              <a:t>role: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 </a:t>
            </a:r>
            <a:r>
              <a:rPr lang="en-US" sz="1800" b="0" dirty="0">
                <a:solidFill>
                  <a:srgbClr val="A31515"/>
                </a:solidFill>
                <a:effectLst/>
                <a:latin typeface="Fira Code" pitchFamily="1" charset="0"/>
              </a:rPr>
              <a:t>'</a:t>
            </a:r>
            <a:r>
              <a:rPr lang="en-US" sz="1800" b="0" dirty="0" err="1">
                <a:solidFill>
                  <a:srgbClr val="A31515"/>
                </a:solidFill>
                <a:effectLst/>
                <a:latin typeface="Fira Code" pitchFamily="1" charset="0"/>
              </a:rPr>
              <a:t>qa</a:t>
            </a:r>
            <a:r>
              <a:rPr lang="en-US" sz="1800" b="0" dirty="0">
                <a:solidFill>
                  <a:srgbClr val="A31515"/>
                </a:solidFill>
                <a:effectLst/>
                <a:latin typeface="Fira Code" pitchFamily="1" charset="0"/>
              </a:rPr>
              <a:t>'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 });</a:t>
            </a:r>
          </a:p>
          <a:p>
            <a:r>
              <a:rPr lang="en-US" sz="1800" b="0" dirty="0">
                <a:solidFill>
                  <a:srgbClr val="008000"/>
                </a:solidFill>
                <a:effectLst/>
                <a:latin typeface="Fira Code" pitchFamily="1" charset="0"/>
              </a:rPr>
              <a:t>// =&gt; result: { color: 'green' }</a:t>
            </a:r>
            <a:endParaRPr lang="en-US" sz="1800" b="0" dirty="0">
              <a:solidFill>
                <a:srgbClr val="000000"/>
              </a:solidFill>
              <a:effectLst/>
              <a:latin typeface="Fira Code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911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9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 sz="3600" dirty="0"/>
              <a:t>Introduce hooks APIs</a:t>
            </a:r>
          </a:p>
        </p:txBody>
      </p:sp>
      <p:sp>
        <p:nvSpPr>
          <p:cNvPr id="2" name="Google Shape;638;p19">
            <a:extLst>
              <a:ext uri="{FF2B5EF4-FFF2-40B4-BE49-F238E27FC236}">
                <a16:creationId xmlns:a16="http://schemas.microsoft.com/office/drawing/2014/main" id="{75980FE3-C298-9048-C81C-EF81BEF7A5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1400" b="0" i="0" kern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000" b="1" dirty="0"/>
              <a:t>solution</a:t>
            </a:r>
          </a:p>
        </p:txBody>
      </p:sp>
      <p:sp>
        <p:nvSpPr>
          <p:cNvPr id="3" name="Google Shape;638;p19">
            <a:extLst>
              <a:ext uri="{FF2B5EF4-FFF2-40B4-BE49-F238E27FC236}">
                <a16:creationId xmlns:a16="http://schemas.microsoft.com/office/drawing/2014/main" id="{54880F73-C095-7036-2A50-0DCACFBC0BE4}"/>
              </a:ext>
            </a:extLst>
          </p:cNvPr>
          <p:cNvSpPr txBox="1">
            <a:spLocks/>
          </p:cNvSpPr>
          <p:nvPr/>
        </p:nvSpPr>
        <p:spPr>
          <a:xfrm>
            <a:off x="593743" y="2066925"/>
            <a:ext cx="11004514" cy="17049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1400" b="0" i="0" kern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>
                <a:solidFill>
                  <a:srgbClr val="008000"/>
                </a:solidFill>
                <a:effectLst/>
                <a:latin typeface="Fira Code" pitchFamily="1" charset="0"/>
              </a:rPr>
              <a:t>// </a:t>
            </a:r>
            <a:r>
              <a:rPr lang="en-US" sz="1800" b="0" dirty="0" err="1">
                <a:solidFill>
                  <a:srgbClr val="008000"/>
                </a:solidFill>
                <a:effectLst/>
                <a:latin typeface="Fira Code" pitchFamily="1" charset="0"/>
              </a:rPr>
              <a:t>useState</a:t>
            </a:r>
            <a:r>
              <a:rPr lang="en-US" sz="1800" b="0" dirty="0">
                <a:solidFill>
                  <a:srgbClr val="008000"/>
                </a:solidFill>
                <a:effectLst/>
                <a:latin typeface="Fira Code" pitchFamily="1" charset="0"/>
              </a:rPr>
              <a:t>() in functional component: REPLACING</a:t>
            </a:r>
            <a:endParaRPr lang="en-US" sz="1800" b="0" dirty="0">
              <a:solidFill>
                <a:srgbClr val="000000"/>
              </a:solidFill>
              <a:effectLst/>
              <a:latin typeface="Fira Code" pitchFamily="1" charset="0"/>
            </a:endParaRPr>
          </a:p>
          <a:p>
            <a:r>
              <a:rPr lang="en-US" sz="1800" b="0" dirty="0">
                <a:solidFill>
                  <a:srgbClr val="0000FF"/>
                </a:solidFill>
                <a:effectLst/>
                <a:latin typeface="Fira Code" pitchFamily="1" charset="0"/>
              </a:rPr>
              <a:t>const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 [</a:t>
            </a:r>
            <a:r>
              <a:rPr lang="en-US" sz="1800" b="0" dirty="0">
                <a:solidFill>
                  <a:srgbClr val="0070C1"/>
                </a:solidFill>
                <a:effectLst/>
                <a:latin typeface="Fira Code" pitchFamily="1" charset="0"/>
              </a:rPr>
              <a:t>person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, </a:t>
            </a:r>
            <a:r>
              <a:rPr lang="en-US" sz="1800" b="0" dirty="0" err="1">
                <a:solidFill>
                  <a:srgbClr val="795E26"/>
                </a:solidFill>
                <a:effectLst/>
                <a:latin typeface="Fira Code" pitchFamily="1" charset="0"/>
              </a:rPr>
              <a:t>setEmp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] = </a:t>
            </a:r>
            <a:r>
              <a:rPr lang="en-US" sz="1800" b="0" dirty="0" err="1">
                <a:solidFill>
                  <a:srgbClr val="795E26"/>
                </a:solidFill>
                <a:effectLst/>
                <a:latin typeface="Fira Code" pitchFamily="1" charset="0"/>
              </a:rPr>
              <a:t>useState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({ </a:t>
            </a:r>
            <a:r>
              <a:rPr lang="en-US" sz="1800" b="0" dirty="0">
                <a:solidFill>
                  <a:srgbClr val="001080"/>
                </a:solidFill>
                <a:effectLst/>
                <a:latin typeface="Fira Code" pitchFamily="1" charset="0"/>
              </a:rPr>
              <a:t>name: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 </a:t>
            </a:r>
            <a:r>
              <a:rPr lang="en-US" sz="1800" b="0" dirty="0">
                <a:solidFill>
                  <a:srgbClr val="A31515"/>
                </a:solidFill>
                <a:effectLst/>
                <a:latin typeface="Fira Code" pitchFamily="1" charset="0"/>
              </a:rPr>
              <a:t>'Thien'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, </a:t>
            </a:r>
            <a:r>
              <a:rPr lang="en-US" sz="1800" b="0" dirty="0">
                <a:solidFill>
                  <a:srgbClr val="001080"/>
                </a:solidFill>
                <a:effectLst/>
                <a:latin typeface="Fira Code" pitchFamily="1" charset="0"/>
              </a:rPr>
              <a:t>role: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 </a:t>
            </a:r>
            <a:r>
              <a:rPr lang="en-US" sz="1800" b="0" dirty="0">
                <a:solidFill>
                  <a:srgbClr val="A31515"/>
                </a:solidFill>
                <a:effectLst/>
                <a:latin typeface="Fira Code" pitchFamily="1" charset="0"/>
              </a:rPr>
              <a:t>'dev'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 });</a:t>
            </a:r>
          </a:p>
          <a:p>
            <a:r>
              <a:rPr lang="en-US" sz="1800" b="0" dirty="0" err="1">
                <a:solidFill>
                  <a:srgbClr val="795E26"/>
                </a:solidFill>
                <a:effectLst/>
                <a:latin typeface="Fira Code" pitchFamily="1" charset="0"/>
              </a:rPr>
              <a:t>setEmp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({ </a:t>
            </a:r>
            <a:r>
              <a:rPr lang="en-US" sz="1800" dirty="0">
                <a:solidFill>
                  <a:srgbClr val="000000"/>
                </a:solidFill>
                <a:effectLst/>
                <a:latin typeface="Fira Code" pitchFamily="1" charset="0"/>
              </a:rPr>
              <a:t>...</a:t>
            </a:r>
            <a:r>
              <a:rPr lang="en-US" sz="1800" dirty="0">
                <a:solidFill>
                  <a:srgbClr val="0070C1"/>
                </a:solidFill>
                <a:effectLst/>
                <a:latin typeface="Fira Code" pitchFamily="1" charset="0"/>
              </a:rPr>
              <a:t>person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, </a:t>
            </a:r>
            <a:r>
              <a:rPr lang="en-US" sz="1800" b="0" dirty="0">
                <a:solidFill>
                  <a:srgbClr val="001080"/>
                </a:solidFill>
                <a:effectLst/>
                <a:latin typeface="Fira Code" pitchFamily="1" charset="0"/>
              </a:rPr>
              <a:t>role: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 </a:t>
            </a:r>
            <a:r>
              <a:rPr lang="en-US" sz="1800" b="0" dirty="0">
                <a:solidFill>
                  <a:srgbClr val="A31515"/>
                </a:solidFill>
                <a:effectLst/>
                <a:latin typeface="Fira Code" pitchFamily="1" charset="0"/>
              </a:rPr>
              <a:t>'</a:t>
            </a:r>
            <a:r>
              <a:rPr lang="en-US" sz="1800" b="0" dirty="0" err="1">
                <a:solidFill>
                  <a:srgbClr val="A31515"/>
                </a:solidFill>
                <a:effectLst/>
                <a:latin typeface="Fira Code" pitchFamily="1" charset="0"/>
              </a:rPr>
              <a:t>qa</a:t>
            </a:r>
            <a:r>
              <a:rPr lang="en-US" sz="1800" b="0" dirty="0">
                <a:solidFill>
                  <a:srgbClr val="A31515"/>
                </a:solidFill>
                <a:effectLst/>
                <a:latin typeface="Fira Code" pitchFamily="1" charset="0"/>
              </a:rPr>
              <a:t>'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 });</a:t>
            </a:r>
          </a:p>
          <a:p>
            <a:r>
              <a:rPr lang="en-US" sz="1800" b="0" dirty="0">
                <a:solidFill>
                  <a:srgbClr val="008000"/>
                </a:solidFill>
                <a:effectLst/>
                <a:latin typeface="Fira Code" pitchFamily="1" charset="0"/>
              </a:rPr>
              <a:t>// =&gt; result: { name: '</a:t>
            </a:r>
            <a:r>
              <a:rPr lang="en-US" sz="1800" b="0" dirty="0" err="1">
                <a:solidFill>
                  <a:srgbClr val="008000"/>
                </a:solidFill>
                <a:effectLst/>
                <a:latin typeface="Fira Code" pitchFamily="1" charset="0"/>
              </a:rPr>
              <a:t>Hau</a:t>
            </a:r>
            <a:r>
              <a:rPr lang="en-US" sz="1800" b="0" dirty="0">
                <a:solidFill>
                  <a:srgbClr val="008000"/>
                </a:solidFill>
                <a:effectLst/>
                <a:latin typeface="Fira Code" pitchFamily="1" charset="0"/>
              </a:rPr>
              <a:t>', role: '</a:t>
            </a:r>
            <a:r>
              <a:rPr lang="en-US" sz="1800" b="0" dirty="0" err="1">
                <a:solidFill>
                  <a:srgbClr val="008000"/>
                </a:solidFill>
                <a:effectLst/>
                <a:latin typeface="Fira Code" pitchFamily="1" charset="0"/>
              </a:rPr>
              <a:t>qa</a:t>
            </a:r>
            <a:r>
              <a:rPr lang="en-US" sz="1800" b="0" dirty="0">
                <a:solidFill>
                  <a:srgbClr val="008000"/>
                </a:solidFill>
                <a:effectLst/>
                <a:latin typeface="Fira Code" pitchFamily="1" charset="0"/>
              </a:rPr>
              <a:t>' }</a:t>
            </a:r>
            <a:endParaRPr lang="en-US" sz="1800" b="0" dirty="0">
              <a:solidFill>
                <a:srgbClr val="000000"/>
              </a:solidFill>
              <a:effectLst/>
              <a:latin typeface="Fira Code" pitchFamily="1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F35A57-74FB-7F8C-AEFC-135A820C3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7456" y="4139005"/>
            <a:ext cx="3714405" cy="163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25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9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 sz="3600" dirty="0"/>
              <a:t>Introduce hooks APIs</a:t>
            </a:r>
          </a:p>
        </p:txBody>
      </p:sp>
      <p:sp>
        <p:nvSpPr>
          <p:cNvPr id="2" name="Google Shape;638;p19">
            <a:extLst>
              <a:ext uri="{FF2B5EF4-FFF2-40B4-BE49-F238E27FC236}">
                <a16:creationId xmlns:a16="http://schemas.microsoft.com/office/drawing/2014/main" id="{75980FE3-C298-9048-C81C-EF81BEF7A5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1400" b="0" i="0" kern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000" b="1" dirty="0" err="1"/>
              <a:t>useEffect</a:t>
            </a:r>
            <a:endParaRPr lang="en-US" sz="2000" b="1" dirty="0"/>
          </a:p>
        </p:txBody>
      </p:sp>
      <p:sp>
        <p:nvSpPr>
          <p:cNvPr id="7" name="Google Shape;638;p19">
            <a:extLst>
              <a:ext uri="{FF2B5EF4-FFF2-40B4-BE49-F238E27FC236}">
                <a16:creationId xmlns:a16="http://schemas.microsoft.com/office/drawing/2014/main" id="{A5A0B47E-45EE-5B91-2113-F8CC65CA84CD}"/>
              </a:ext>
            </a:extLst>
          </p:cNvPr>
          <p:cNvSpPr txBox="1">
            <a:spLocks/>
          </p:cNvSpPr>
          <p:nvPr/>
        </p:nvSpPr>
        <p:spPr>
          <a:xfrm>
            <a:off x="593743" y="1823346"/>
            <a:ext cx="11004514" cy="27809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1400" b="0" i="0" kern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basic hooks that use for side effects:</a:t>
            </a:r>
          </a:p>
          <a:p>
            <a:pPr marL="11430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b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Call APIs to get </a:t>
            </a:r>
            <a:r>
              <a:rPr lang="en-US" sz="2000" b="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datas</a:t>
            </a:r>
            <a:endParaRPr lang="en-US" sz="2000" b="0" dirty="0"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1430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Interaction with DOM</a:t>
            </a:r>
          </a:p>
          <a:p>
            <a:pPr marL="11430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Subscriptions</a:t>
            </a:r>
          </a:p>
          <a:p>
            <a:pPr marL="11430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setTimeout</a:t>
            </a:r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setInterval</a:t>
            </a:r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685800" lvl="1" indent="0">
              <a:buNone/>
            </a:pPr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685800" lvl="1" indent="0">
              <a:buNone/>
            </a:pPr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000" b="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22434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9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 sz="3600" dirty="0"/>
              <a:t>Introduce hooks APIs</a:t>
            </a:r>
          </a:p>
        </p:txBody>
      </p:sp>
      <p:sp>
        <p:nvSpPr>
          <p:cNvPr id="2" name="Google Shape;638;p19">
            <a:extLst>
              <a:ext uri="{FF2B5EF4-FFF2-40B4-BE49-F238E27FC236}">
                <a16:creationId xmlns:a16="http://schemas.microsoft.com/office/drawing/2014/main" id="{75980FE3-C298-9048-C81C-EF81BEF7A5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1400" b="0" i="0" kern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000" b="1" dirty="0" err="1"/>
              <a:t>useEffect</a:t>
            </a:r>
            <a:endParaRPr lang="en-US" sz="2000" b="1" dirty="0"/>
          </a:p>
        </p:txBody>
      </p:sp>
      <p:sp>
        <p:nvSpPr>
          <p:cNvPr id="7" name="Google Shape;638;p19">
            <a:extLst>
              <a:ext uri="{FF2B5EF4-FFF2-40B4-BE49-F238E27FC236}">
                <a16:creationId xmlns:a16="http://schemas.microsoft.com/office/drawing/2014/main" id="{A5A0B47E-45EE-5B91-2113-F8CC65CA84CD}"/>
              </a:ext>
            </a:extLst>
          </p:cNvPr>
          <p:cNvSpPr txBox="1">
            <a:spLocks/>
          </p:cNvSpPr>
          <p:nvPr/>
        </p:nvSpPr>
        <p:spPr>
          <a:xfrm>
            <a:off x="593743" y="2066925"/>
            <a:ext cx="11004514" cy="35369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1400" b="0" i="0" kern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 err="1">
                <a:solidFill>
                  <a:srgbClr val="795E26"/>
                </a:solidFill>
                <a:effectLst/>
                <a:latin typeface="Fira Code" pitchFamily="1" charset="0"/>
              </a:rPr>
              <a:t>useEffect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(() </a:t>
            </a:r>
            <a:r>
              <a:rPr lang="en-US" sz="1800" b="0" dirty="0">
                <a:solidFill>
                  <a:srgbClr val="0000FF"/>
                </a:solidFill>
                <a:effectLst/>
                <a:latin typeface="Fira Code" pitchFamily="1" charset="0"/>
              </a:rPr>
              <a:t>=&gt;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 {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</a:t>
            </a:r>
            <a:r>
              <a:rPr lang="en-US" sz="1800" b="0" dirty="0">
                <a:solidFill>
                  <a:srgbClr val="008000"/>
                </a:solidFill>
                <a:effectLst/>
                <a:latin typeface="Fira Code" pitchFamily="1" charset="0"/>
              </a:rPr>
              <a:t>// do your side effect here</a:t>
            </a:r>
            <a:endParaRPr lang="en-US" sz="1800" b="0" dirty="0">
              <a:solidFill>
                <a:srgbClr val="000000"/>
              </a:solidFill>
              <a:effectLst/>
              <a:latin typeface="Fira Code" pitchFamily="1" charset="0"/>
            </a:endParaRP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</a:t>
            </a:r>
            <a:r>
              <a:rPr lang="en-US" sz="1800" b="0" dirty="0">
                <a:solidFill>
                  <a:srgbClr val="AF00DB"/>
                </a:solidFill>
                <a:effectLst/>
                <a:latin typeface="Fira Code" pitchFamily="1" charset="0"/>
              </a:rPr>
              <a:t>return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 () </a:t>
            </a:r>
            <a:r>
              <a:rPr lang="en-US" sz="1800" b="0" dirty="0">
                <a:solidFill>
                  <a:srgbClr val="0000FF"/>
                </a:solidFill>
                <a:effectLst/>
                <a:latin typeface="Fira Code" pitchFamily="1" charset="0"/>
              </a:rPr>
              <a:t>=&gt;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 {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</a:t>
            </a:r>
            <a:r>
              <a:rPr lang="en-US" sz="1800" b="0" dirty="0">
                <a:solidFill>
                  <a:srgbClr val="008000"/>
                </a:solidFill>
                <a:effectLst/>
                <a:latin typeface="Fira Code" pitchFamily="1" charset="0"/>
              </a:rPr>
              <a:t>// Clean up</a:t>
            </a:r>
            <a:endParaRPr lang="en-US" sz="1800" b="0" dirty="0">
              <a:solidFill>
                <a:srgbClr val="000000"/>
              </a:solidFill>
              <a:effectLst/>
              <a:latin typeface="Fira Code" pitchFamily="1" charset="0"/>
            </a:endParaRP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</a:t>
            </a:r>
            <a:r>
              <a:rPr lang="en-US" sz="1800" b="0" dirty="0">
                <a:solidFill>
                  <a:srgbClr val="008000"/>
                </a:solidFill>
                <a:effectLst/>
                <a:latin typeface="Fira Code" pitchFamily="1" charset="0"/>
              </a:rPr>
              <a:t>// Executed before the next render or unmount</a:t>
            </a:r>
            <a:endParaRPr lang="en-US" sz="1800" b="0" dirty="0">
              <a:solidFill>
                <a:srgbClr val="000000"/>
              </a:solidFill>
              <a:effectLst/>
              <a:latin typeface="Fira Code" pitchFamily="1" charset="0"/>
            </a:endParaRP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};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}, []);</a:t>
            </a:r>
          </a:p>
          <a:p>
            <a:pPr marL="685800" lvl="1" indent="0">
              <a:buNone/>
            </a:pP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685800" lvl="1" indent="0">
              <a:buNone/>
            </a:pP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1800" b="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264220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9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 sz="3600" dirty="0"/>
              <a:t>Introduce hooks APIs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05DBF7-5FC2-18A0-CC27-A32F2FD7B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699" y="1894802"/>
            <a:ext cx="4924964" cy="4716415"/>
          </a:xfrm>
          <a:prstGeom prst="rect">
            <a:avLst/>
          </a:prstGeom>
        </p:spPr>
      </p:pic>
      <p:sp>
        <p:nvSpPr>
          <p:cNvPr id="4" name="Google Shape;638;p19">
            <a:extLst>
              <a:ext uri="{FF2B5EF4-FFF2-40B4-BE49-F238E27FC236}">
                <a16:creationId xmlns:a16="http://schemas.microsoft.com/office/drawing/2014/main" id="{427529B0-76E5-5BBA-1DFF-0C05971A29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1400" b="0" i="0" kern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000" b="1" dirty="0" err="1"/>
              <a:t>useEffect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295965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9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 sz="3600" dirty="0"/>
              <a:t>Introduce hooks APIs</a:t>
            </a:r>
          </a:p>
        </p:txBody>
      </p:sp>
      <p:sp>
        <p:nvSpPr>
          <p:cNvPr id="2" name="Google Shape;638;p19">
            <a:extLst>
              <a:ext uri="{FF2B5EF4-FFF2-40B4-BE49-F238E27FC236}">
                <a16:creationId xmlns:a16="http://schemas.microsoft.com/office/drawing/2014/main" id="{75980FE3-C298-9048-C81C-EF81BEF7A5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1400" b="0" i="0" kern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000" b="1" dirty="0" err="1"/>
              <a:t>useEffect</a:t>
            </a:r>
            <a:r>
              <a:rPr lang="en-US" sz="2000" b="1" dirty="0"/>
              <a:t> – with no condition</a:t>
            </a:r>
          </a:p>
        </p:txBody>
      </p:sp>
      <p:sp>
        <p:nvSpPr>
          <p:cNvPr id="3" name="Google Shape;638;p19">
            <a:extLst>
              <a:ext uri="{FF2B5EF4-FFF2-40B4-BE49-F238E27FC236}">
                <a16:creationId xmlns:a16="http://schemas.microsoft.com/office/drawing/2014/main" id="{54880F73-C095-7036-2A50-0DCACFBC0BE4}"/>
              </a:ext>
            </a:extLst>
          </p:cNvPr>
          <p:cNvSpPr txBox="1">
            <a:spLocks/>
          </p:cNvSpPr>
          <p:nvPr/>
        </p:nvSpPr>
        <p:spPr>
          <a:xfrm>
            <a:off x="593743" y="2066925"/>
            <a:ext cx="11004514" cy="334417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1400" b="0" i="0" kern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 err="1">
                <a:solidFill>
                  <a:srgbClr val="795E26"/>
                </a:solidFill>
                <a:effectLst/>
                <a:latin typeface="Fira Code" pitchFamily="1" charset="0"/>
              </a:rPr>
              <a:t>useEffect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(() </a:t>
            </a:r>
            <a:r>
              <a:rPr lang="en-US" sz="1800" b="0" dirty="0">
                <a:solidFill>
                  <a:srgbClr val="0000FF"/>
                </a:solidFill>
                <a:effectLst/>
                <a:latin typeface="Fira Code" pitchFamily="1" charset="0"/>
              </a:rPr>
              <a:t>=&gt;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 {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</a:t>
            </a:r>
            <a:r>
              <a:rPr lang="en-US" sz="1800" b="0" dirty="0">
                <a:solidFill>
                  <a:srgbClr val="008000"/>
                </a:solidFill>
                <a:effectLst/>
                <a:latin typeface="Fira Code" pitchFamily="1" charset="0"/>
              </a:rPr>
              <a:t>// EVERY </a:t>
            </a:r>
            <a:endParaRPr lang="en-US" sz="1800" b="0" dirty="0">
              <a:solidFill>
                <a:srgbClr val="000000"/>
              </a:solidFill>
              <a:effectLst/>
              <a:latin typeface="Fira Code" pitchFamily="1" charset="0"/>
            </a:endParaRP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</a:t>
            </a:r>
            <a:r>
              <a:rPr lang="en-US" sz="1800" b="0" dirty="0">
                <a:solidFill>
                  <a:srgbClr val="008000"/>
                </a:solidFill>
                <a:effectLst/>
                <a:latin typeface="Fira Code" pitchFamily="1" charset="0"/>
              </a:rPr>
              <a:t>// No dependencies defined</a:t>
            </a:r>
            <a:endParaRPr lang="en-US" sz="1800" b="0" dirty="0">
              <a:solidFill>
                <a:srgbClr val="000000"/>
              </a:solidFill>
              <a:effectLst/>
              <a:latin typeface="Fira Code" pitchFamily="1" charset="0"/>
            </a:endParaRP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</a:t>
            </a:r>
            <a:r>
              <a:rPr lang="en-US" sz="1800" b="0" dirty="0">
                <a:solidFill>
                  <a:srgbClr val="008000"/>
                </a:solidFill>
                <a:effectLst/>
                <a:latin typeface="Fira Code" pitchFamily="1" charset="0"/>
              </a:rPr>
              <a:t>// Always execute after every render</a:t>
            </a:r>
            <a:endParaRPr lang="en-US" sz="1800" b="0" dirty="0">
              <a:solidFill>
                <a:srgbClr val="000000"/>
              </a:solidFill>
              <a:effectLst/>
              <a:latin typeface="Fira Code" pitchFamily="1" charset="0"/>
            </a:endParaRP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</a:t>
            </a:r>
            <a:r>
              <a:rPr lang="en-US" sz="1800" b="0" dirty="0">
                <a:solidFill>
                  <a:srgbClr val="AF00DB"/>
                </a:solidFill>
                <a:effectLst/>
                <a:latin typeface="Fira Code" pitchFamily="1" charset="0"/>
              </a:rPr>
              <a:t>return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 () </a:t>
            </a:r>
            <a:r>
              <a:rPr lang="en-US" sz="1800" b="0" dirty="0">
                <a:solidFill>
                  <a:srgbClr val="0000FF"/>
                </a:solidFill>
                <a:effectLst/>
                <a:latin typeface="Fira Code" pitchFamily="1" charset="0"/>
              </a:rPr>
              <a:t>=&gt;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 {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    </a:t>
            </a:r>
            <a:r>
              <a:rPr lang="en-US" sz="1800" b="0" dirty="0">
                <a:solidFill>
                  <a:srgbClr val="008000"/>
                </a:solidFill>
                <a:effectLst/>
                <a:latin typeface="Fira Code" pitchFamily="1" charset="0"/>
              </a:rPr>
              <a:t>// Execute before the next effect or unmount.</a:t>
            </a:r>
            <a:endParaRPr lang="en-US" sz="1800" b="0" dirty="0">
              <a:solidFill>
                <a:srgbClr val="000000"/>
              </a:solidFill>
              <a:effectLst/>
              <a:latin typeface="Fira Code" pitchFamily="1" charset="0"/>
            </a:endParaRP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};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67346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9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 sz="3600" dirty="0"/>
              <a:t>Introduce hooks APIs</a:t>
            </a:r>
          </a:p>
        </p:txBody>
      </p:sp>
      <p:sp>
        <p:nvSpPr>
          <p:cNvPr id="2" name="Google Shape;638;p19">
            <a:extLst>
              <a:ext uri="{FF2B5EF4-FFF2-40B4-BE49-F238E27FC236}">
                <a16:creationId xmlns:a16="http://schemas.microsoft.com/office/drawing/2014/main" id="{75980FE3-C298-9048-C81C-EF81BEF7A5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1400" b="0" i="0" kern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000" b="1" dirty="0" err="1"/>
              <a:t>useEffect</a:t>
            </a:r>
            <a:r>
              <a:rPr lang="en-US" sz="2000" b="1" dirty="0"/>
              <a:t> – with condition is empty dependencies</a:t>
            </a:r>
          </a:p>
        </p:txBody>
      </p:sp>
      <p:sp>
        <p:nvSpPr>
          <p:cNvPr id="3" name="Google Shape;638;p19">
            <a:extLst>
              <a:ext uri="{FF2B5EF4-FFF2-40B4-BE49-F238E27FC236}">
                <a16:creationId xmlns:a16="http://schemas.microsoft.com/office/drawing/2014/main" id="{54880F73-C095-7036-2A50-0DCACFBC0BE4}"/>
              </a:ext>
            </a:extLst>
          </p:cNvPr>
          <p:cNvSpPr txBox="1">
            <a:spLocks/>
          </p:cNvSpPr>
          <p:nvPr/>
        </p:nvSpPr>
        <p:spPr>
          <a:xfrm>
            <a:off x="593743" y="2066925"/>
            <a:ext cx="11004514" cy="334417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1400" b="0" i="0" kern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 err="1">
                <a:solidFill>
                  <a:srgbClr val="795E26"/>
                </a:solidFill>
                <a:effectLst/>
                <a:latin typeface="Fira Code" pitchFamily="1" charset="0"/>
              </a:rPr>
              <a:t>useEffect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(() </a:t>
            </a:r>
            <a:r>
              <a:rPr lang="en-US" sz="1800" b="0" dirty="0">
                <a:solidFill>
                  <a:srgbClr val="0000FF"/>
                </a:solidFill>
                <a:effectLst/>
                <a:latin typeface="Fira Code" pitchFamily="1" charset="0"/>
              </a:rPr>
              <a:t>=&gt;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 {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</a:t>
            </a:r>
            <a:r>
              <a:rPr lang="en-US" sz="1800" b="0" dirty="0">
                <a:solidFill>
                  <a:srgbClr val="008000"/>
                </a:solidFill>
                <a:effectLst/>
                <a:latin typeface="Fira Code" pitchFamily="1" charset="0"/>
              </a:rPr>
              <a:t>// ONCE</a:t>
            </a:r>
            <a:endParaRPr lang="en-US" sz="1800" b="0" dirty="0">
              <a:solidFill>
                <a:srgbClr val="000000"/>
              </a:solidFill>
              <a:effectLst/>
              <a:latin typeface="Fira Code" pitchFamily="1" charset="0"/>
            </a:endParaRP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</a:t>
            </a:r>
            <a:r>
              <a:rPr lang="en-US" sz="1800" b="0" dirty="0">
                <a:solidFill>
                  <a:srgbClr val="008000"/>
                </a:solidFill>
                <a:effectLst/>
                <a:latin typeface="Fira Code" pitchFamily="1" charset="0"/>
              </a:rPr>
              <a:t>// Empty dependencies</a:t>
            </a:r>
            <a:endParaRPr lang="en-US" sz="1800" b="0" dirty="0">
              <a:solidFill>
                <a:srgbClr val="000000"/>
              </a:solidFill>
              <a:effectLst/>
              <a:latin typeface="Fira Code" pitchFamily="1" charset="0"/>
            </a:endParaRP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</a:t>
            </a:r>
            <a:r>
              <a:rPr lang="en-US" sz="1800" b="0" dirty="0">
                <a:solidFill>
                  <a:srgbClr val="008000"/>
                </a:solidFill>
                <a:effectLst/>
                <a:latin typeface="Fira Code" pitchFamily="1" charset="0"/>
              </a:rPr>
              <a:t>// Only execute once after the FIRST RENDER</a:t>
            </a:r>
            <a:endParaRPr lang="en-US" sz="1800" b="0" dirty="0">
              <a:solidFill>
                <a:srgbClr val="000000"/>
              </a:solidFill>
              <a:effectLst/>
              <a:latin typeface="Fira Code" pitchFamily="1" charset="0"/>
            </a:endParaRP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</a:t>
            </a:r>
            <a:r>
              <a:rPr lang="en-US" sz="1800" b="0" dirty="0">
                <a:solidFill>
                  <a:srgbClr val="AF00DB"/>
                </a:solidFill>
                <a:effectLst/>
                <a:latin typeface="Fira Code" pitchFamily="1" charset="0"/>
              </a:rPr>
              <a:t>return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 () </a:t>
            </a:r>
            <a:r>
              <a:rPr lang="en-US" sz="1800" b="0" dirty="0">
                <a:solidFill>
                  <a:srgbClr val="0000FF"/>
                </a:solidFill>
                <a:effectLst/>
                <a:latin typeface="Fira Code" pitchFamily="1" charset="0"/>
              </a:rPr>
              <a:t>=&gt;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 {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    </a:t>
            </a:r>
            <a:r>
              <a:rPr lang="en-US" sz="1800" b="0" dirty="0">
                <a:solidFill>
                  <a:srgbClr val="008000"/>
                </a:solidFill>
                <a:effectLst/>
                <a:latin typeface="Fira Code" pitchFamily="1" charset="0"/>
              </a:rPr>
              <a:t>// Execute once when unmount</a:t>
            </a:r>
            <a:endParaRPr lang="en-US" sz="1800" b="0" dirty="0">
              <a:solidFill>
                <a:srgbClr val="000000"/>
              </a:solidFill>
              <a:effectLst/>
              <a:latin typeface="Fira Code" pitchFamily="1" charset="0"/>
            </a:endParaRP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};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}, []);</a:t>
            </a:r>
          </a:p>
        </p:txBody>
      </p:sp>
    </p:spTree>
    <p:extLst>
      <p:ext uri="{BB962C8B-B14F-4D97-AF65-F5344CB8AC3E}">
        <p14:creationId xmlns:p14="http://schemas.microsoft.com/office/powerpoint/2010/main" val="3384279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9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 sz="3600" dirty="0"/>
              <a:t>Introduce hooks APIs</a:t>
            </a:r>
          </a:p>
        </p:txBody>
      </p:sp>
      <p:sp>
        <p:nvSpPr>
          <p:cNvPr id="2" name="Google Shape;638;p19">
            <a:extLst>
              <a:ext uri="{FF2B5EF4-FFF2-40B4-BE49-F238E27FC236}">
                <a16:creationId xmlns:a16="http://schemas.microsoft.com/office/drawing/2014/main" id="{75980FE3-C298-9048-C81C-EF81BEF7A5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1400" b="0" i="0" kern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000" b="1" dirty="0" err="1"/>
              <a:t>useEffect</a:t>
            </a:r>
            <a:r>
              <a:rPr lang="en-US" sz="2000" b="1" dirty="0"/>
              <a:t> – with condition is no-empty dependencies</a:t>
            </a:r>
          </a:p>
        </p:txBody>
      </p:sp>
      <p:sp>
        <p:nvSpPr>
          <p:cNvPr id="3" name="Google Shape;638;p19">
            <a:extLst>
              <a:ext uri="{FF2B5EF4-FFF2-40B4-BE49-F238E27FC236}">
                <a16:creationId xmlns:a16="http://schemas.microsoft.com/office/drawing/2014/main" id="{54880F73-C095-7036-2A50-0DCACFBC0BE4}"/>
              </a:ext>
            </a:extLst>
          </p:cNvPr>
          <p:cNvSpPr txBox="1">
            <a:spLocks/>
          </p:cNvSpPr>
          <p:nvPr/>
        </p:nvSpPr>
        <p:spPr>
          <a:xfrm>
            <a:off x="593743" y="2066925"/>
            <a:ext cx="11004514" cy="334417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1400" b="0" i="0" kern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 err="1">
                <a:solidFill>
                  <a:srgbClr val="795E26"/>
                </a:solidFill>
                <a:effectLst/>
                <a:latin typeface="Fira Code" pitchFamily="1" charset="0"/>
              </a:rPr>
              <a:t>useEffect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(() </a:t>
            </a:r>
            <a:r>
              <a:rPr lang="en-US" sz="1800" b="0" dirty="0">
                <a:solidFill>
                  <a:srgbClr val="0000FF"/>
                </a:solidFill>
                <a:effectLst/>
                <a:latin typeface="Fira Code" pitchFamily="1" charset="0"/>
              </a:rPr>
              <a:t>=&gt;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 {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</a:t>
            </a:r>
            <a:r>
              <a:rPr lang="en-US" sz="1800" b="0" dirty="0">
                <a:solidFill>
                  <a:srgbClr val="008000"/>
                </a:solidFill>
                <a:effectLst/>
                <a:latin typeface="Fira Code" pitchFamily="1" charset="0"/>
              </a:rPr>
              <a:t>// On demand</a:t>
            </a:r>
            <a:endParaRPr lang="en-US" sz="1800" b="0" dirty="0">
              <a:solidFill>
                <a:srgbClr val="000000"/>
              </a:solidFill>
              <a:effectLst/>
              <a:latin typeface="Fira Code" pitchFamily="1" charset="0"/>
            </a:endParaRP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</a:t>
            </a:r>
            <a:r>
              <a:rPr lang="en-US" sz="1800" b="0" dirty="0">
                <a:solidFill>
                  <a:srgbClr val="008000"/>
                </a:solidFill>
                <a:effectLst/>
                <a:latin typeface="Fira Code" pitchFamily="1" charset="0"/>
              </a:rPr>
              <a:t>// Has dependencies</a:t>
            </a:r>
            <a:endParaRPr lang="en-US" sz="1800" b="0" dirty="0">
              <a:solidFill>
                <a:srgbClr val="000000"/>
              </a:solidFill>
              <a:effectLst/>
              <a:latin typeface="Fira Code" pitchFamily="1" charset="0"/>
            </a:endParaRP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</a:t>
            </a:r>
            <a:r>
              <a:rPr lang="en-US" sz="1800" b="0" dirty="0">
                <a:solidFill>
                  <a:srgbClr val="008000"/>
                </a:solidFill>
                <a:effectLst/>
                <a:latin typeface="Fira Code" pitchFamily="1" charset="0"/>
              </a:rPr>
              <a:t>// Only execute after the first RENDER or filters state changes</a:t>
            </a:r>
            <a:endParaRPr lang="en-US" sz="1800" b="0" dirty="0">
              <a:solidFill>
                <a:srgbClr val="000000"/>
              </a:solidFill>
              <a:effectLst/>
              <a:latin typeface="Fira Code" pitchFamily="1" charset="0"/>
            </a:endParaRP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</a:t>
            </a:r>
            <a:r>
              <a:rPr lang="en-US" sz="1800" b="0" dirty="0">
                <a:solidFill>
                  <a:srgbClr val="AF00DB"/>
                </a:solidFill>
                <a:effectLst/>
                <a:latin typeface="Fira Code" pitchFamily="1" charset="0"/>
              </a:rPr>
              <a:t>return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 () </a:t>
            </a:r>
            <a:r>
              <a:rPr lang="en-US" sz="1800" b="0" dirty="0">
                <a:solidFill>
                  <a:srgbClr val="0000FF"/>
                </a:solidFill>
                <a:effectLst/>
                <a:latin typeface="Fira Code" pitchFamily="1" charset="0"/>
              </a:rPr>
              <a:t>=&gt;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 {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    </a:t>
            </a:r>
            <a:r>
              <a:rPr lang="en-US" sz="1800" b="0" dirty="0">
                <a:solidFill>
                  <a:srgbClr val="008000"/>
                </a:solidFill>
                <a:effectLst/>
                <a:latin typeface="Fira Code" pitchFamily="1" charset="0"/>
              </a:rPr>
              <a:t>// Execute before the next effect or unmount.</a:t>
            </a:r>
            <a:endParaRPr lang="en-US" sz="1800" b="0" dirty="0">
              <a:solidFill>
                <a:srgbClr val="000000"/>
              </a:solidFill>
              <a:effectLst/>
              <a:latin typeface="Fira Code" pitchFamily="1" charset="0"/>
            </a:endParaRP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};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}, [</a:t>
            </a:r>
            <a:r>
              <a:rPr lang="en-US" sz="1800" b="0" dirty="0">
                <a:solidFill>
                  <a:srgbClr val="001080"/>
                </a:solidFill>
                <a:effectLst/>
                <a:latin typeface="Fira Code" pitchFamily="1" charset="0"/>
              </a:rPr>
              <a:t>filters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]);</a:t>
            </a:r>
          </a:p>
        </p:txBody>
      </p:sp>
    </p:spTree>
    <p:extLst>
      <p:ext uri="{BB962C8B-B14F-4D97-AF65-F5344CB8AC3E}">
        <p14:creationId xmlns:p14="http://schemas.microsoft.com/office/powerpoint/2010/main" val="3077021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0"/>
          <p:cNvSpPr txBox="1">
            <a:spLocks noGrp="1"/>
          </p:cNvSpPr>
          <p:nvPr>
            <p:ph type="body" idx="1"/>
          </p:nvPr>
        </p:nvSpPr>
        <p:spPr>
          <a:xfrm>
            <a:off x="912832" y="5212014"/>
            <a:ext cx="4652494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Class component</a:t>
            </a:r>
            <a:endParaRPr dirty="0"/>
          </a:p>
        </p:txBody>
      </p:sp>
      <p:sp>
        <p:nvSpPr>
          <p:cNvPr id="511" name="Google Shape;511;p10"/>
          <p:cNvSpPr txBox="1">
            <a:spLocks noGrp="1"/>
          </p:cNvSpPr>
          <p:nvPr>
            <p:ph type="body" idx="2"/>
          </p:nvPr>
        </p:nvSpPr>
        <p:spPr>
          <a:xfrm>
            <a:off x="6647205" y="5212014"/>
            <a:ext cx="4652494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Functional component</a:t>
            </a:r>
            <a:endParaRPr dirty="0"/>
          </a:p>
        </p:txBody>
      </p:sp>
      <p:sp>
        <p:nvSpPr>
          <p:cNvPr id="3" name="Google Shape;637;p19">
            <a:extLst>
              <a:ext uri="{FF2B5EF4-FFF2-40B4-BE49-F238E27FC236}">
                <a16:creationId xmlns:a16="http://schemas.microsoft.com/office/drawing/2014/main" id="{5212AAA5-9057-425A-469E-BB5BB4C118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5167" y="423071"/>
            <a:ext cx="7234127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dirty="0"/>
              <a:t>Introduce hooks APIs - </a:t>
            </a:r>
            <a:r>
              <a:rPr lang="en-US" sz="3600" dirty="0" err="1"/>
              <a:t>useEffect</a:t>
            </a:r>
            <a:r>
              <a:rPr lang="en-US" sz="3600" dirty="0"/>
              <a:t> </a:t>
            </a:r>
            <a:endParaRPr sz="3600" dirty="0"/>
          </a:p>
        </p:txBody>
      </p:sp>
      <p:sp>
        <p:nvSpPr>
          <p:cNvPr id="2" name="Google Shape;638;p19">
            <a:extLst>
              <a:ext uri="{FF2B5EF4-FFF2-40B4-BE49-F238E27FC236}">
                <a16:creationId xmlns:a16="http://schemas.microsoft.com/office/drawing/2014/main" id="{F4F4DBAB-3879-15B8-70A7-1BF8CC155FEF}"/>
              </a:ext>
            </a:extLst>
          </p:cNvPr>
          <p:cNvSpPr txBox="1">
            <a:spLocks/>
          </p:cNvSpPr>
          <p:nvPr/>
        </p:nvSpPr>
        <p:spPr>
          <a:xfrm>
            <a:off x="555810" y="1554588"/>
            <a:ext cx="5497158" cy="38526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1800" b="1" i="0" kern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dirty="0">
                <a:solidFill>
                  <a:srgbClr val="0000FF"/>
                </a:solidFill>
                <a:effectLst/>
                <a:latin typeface="Fira Code" pitchFamily="1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" pitchFamily="1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Fira Code" pitchFamily="1" charset="0"/>
              </a:rPr>
              <a:t>App</a:t>
            </a:r>
            <a:r>
              <a:rPr lang="en-US" b="0" dirty="0">
                <a:solidFill>
                  <a:srgbClr val="000000"/>
                </a:solidFill>
                <a:effectLst/>
                <a:latin typeface="Fira Code" pitchFamily="1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Fira Code" pitchFamily="1" charset="0"/>
              </a:rPr>
              <a:t>extends</a:t>
            </a:r>
            <a:r>
              <a:rPr lang="en-US" b="0" dirty="0">
                <a:solidFill>
                  <a:srgbClr val="000000"/>
                </a:solidFill>
                <a:effectLst/>
                <a:latin typeface="Fira Code" pitchFamily="1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itchFamily="1" charset="0"/>
              </a:rPr>
              <a:t>PureComponent</a:t>
            </a:r>
            <a:r>
              <a:rPr lang="en-US" b="0" dirty="0">
                <a:solidFill>
                  <a:srgbClr val="267F99"/>
                </a:solidFill>
                <a:latin typeface="Fira Code" pitchFamily="1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Fira Code" pitchFamily="1" charset="0"/>
              </a:rPr>
              <a:t>{</a:t>
            </a:r>
          </a:p>
          <a:p>
            <a:pPr algn="l"/>
            <a:r>
              <a:rPr lang="en-US" b="0" dirty="0">
                <a:solidFill>
                  <a:srgbClr val="000000"/>
                </a:solidFill>
                <a:latin typeface="Fira Code" pitchFamily="1" charset="0"/>
              </a:rPr>
              <a:t>		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itchFamily="1" charset="0"/>
              </a:rPr>
              <a:t>componentDidMount</a:t>
            </a:r>
            <a:r>
              <a:rPr lang="en-US" b="0" dirty="0">
                <a:solidFill>
                  <a:srgbClr val="000000"/>
                </a:solidFill>
                <a:effectLst/>
                <a:latin typeface="Fira Code" pitchFamily="1" charset="0"/>
              </a:rPr>
              <a:t>() {}</a:t>
            </a:r>
          </a:p>
          <a:p>
            <a:pPr algn="l"/>
            <a:r>
              <a:rPr lang="en-US" b="0" dirty="0">
                <a:solidFill>
                  <a:srgbClr val="000000"/>
                </a:solidFill>
                <a:latin typeface="Fira Code" pitchFamily="1" charset="0"/>
              </a:rPr>
              <a:t>		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itchFamily="1" charset="0"/>
              </a:rPr>
              <a:t>componentWillUnmount</a:t>
            </a:r>
            <a:r>
              <a:rPr lang="en-US" b="0" dirty="0">
                <a:solidFill>
                  <a:srgbClr val="000000"/>
                </a:solidFill>
                <a:effectLst/>
                <a:latin typeface="Fira Code" pitchFamily="1" charset="0"/>
              </a:rPr>
              <a:t>() {}</a:t>
            </a:r>
          </a:p>
          <a:p>
            <a:pPr algn="l"/>
            <a:r>
              <a:rPr lang="en-US" b="0" dirty="0">
                <a:solidFill>
                  <a:srgbClr val="000000"/>
                </a:solidFill>
                <a:effectLst/>
                <a:latin typeface="Fira Code" pitchFamily="1" charset="0"/>
              </a:rPr>
              <a:t>}</a:t>
            </a:r>
          </a:p>
          <a:p>
            <a:pPr marL="0" indent="0" algn="l">
              <a:lnSpc>
                <a:spcPct val="150000"/>
              </a:lnSpc>
            </a:pPr>
            <a:endParaRPr lang="en-US" b="0" dirty="0"/>
          </a:p>
        </p:txBody>
      </p:sp>
      <p:sp>
        <p:nvSpPr>
          <p:cNvPr id="4" name="Google Shape;638;p19">
            <a:extLst>
              <a:ext uri="{FF2B5EF4-FFF2-40B4-BE49-F238E27FC236}">
                <a16:creationId xmlns:a16="http://schemas.microsoft.com/office/drawing/2014/main" id="{546D7E65-41C2-79C2-8EAF-C7EC176E3730}"/>
              </a:ext>
            </a:extLst>
          </p:cNvPr>
          <p:cNvSpPr txBox="1">
            <a:spLocks/>
          </p:cNvSpPr>
          <p:nvPr/>
        </p:nvSpPr>
        <p:spPr>
          <a:xfrm>
            <a:off x="6052968" y="1554588"/>
            <a:ext cx="5859330" cy="360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1800" b="1" i="0" kern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dirty="0">
                <a:solidFill>
                  <a:srgbClr val="0000FF"/>
                </a:solidFill>
                <a:effectLst/>
                <a:latin typeface="Fira Code" pitchFamily="1" charset="0"/>
              </a:rPr>
              <a:t>function</a:t>
            </a:r>
            <a:r>
              <a:rPr lang="en-US" b="0" dirty="0">
                <a:solidFill>
                  <a:srgbClr val="000000"/>
                </a:solidFill>
                <a:effectLst/>
                <a:latin typeface="Fira Code" pitchFamily="1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Fira Code" pitchFamily="1" charset="0"/>
              </a:rPr>
              <a:t>App</a:t>
            </a:r>
            <a:r>
              <a:rPr lang="en-US" b="0" dirty="0">
                <a:solidFill>
                  <a:srgbClr val="000000"/>
                </a:solidFill>
                <a:effectLst/>
                <a:latin typeface="Fira Code" pitchFamily="1" charset="0"/>
              </a:rPr>
              <a:t>() {</a:t>
            </a:r>
          </a:p>
          <a:p>
            <a:pPr algn="l"/>
            <a:r>
              <a:rPr lang="en-US" b="0" dirty="0">
                <a:solidFill>
                  <a:srgbClr val="000000"/>
                </a:solidFill>
                <a:latin typeface="Fira Code" pitchFamily="1" charset="0"/>
              </a:rPr>
              <a:t>  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itchFamily="1" charset="0"/>
              </a:rPr>
              <a:t>useEffect</a:t>
            </a:r>
            <a:r>
              <a:rPr lang="en-US" b="0" dirty="0">
                <a:solidFill>
                  <a:srgbClr val="000000"/>
                </a:solidFill>
                <a:effectLst/>
                <a:latin typeface="Fira Code" pitchFamily="1" charset="0"/>
              </a:rPr>
              <a:t>(() </a:t>
            </a:r>
            <a:r>
              <a:rPr lang="en-US" b="0" dirty="0">
                <a:solidFill>
                  <a:srgbClr val="0000FF"/>
                </a:solidFill>
                <a:effectLst/>
                <a:latin typeface="Fira Code" pitchFamily="1" charset="0"/>
              </a:rPr>
              <a:t>=&gt;</a:t>
            </a:r>
            <a:r>
              <a:rPr lang="en-US" b="0" dirty="0">
                <a:solidFill>
                  <a:srgbClr val="000000"/>
                </a:solidFill>
                <a:effectLst/>
                <a:latin typeface="Fira Code" pitchFamily="1" charset="0"/>
              </a:rPr>
              <a:t> {</a:t>
            </a:r>
          </a:p>
          <a:p>
            <a:pPr algn="l"/>
            <a:r>
              <a:rPr lang="en-US" b="0" dirty="0">
                <a:solidFill>
                  <a:srgbClr val="000000"/>
                </a:solidFill>
                <a:effectLst/>
                <a:latin typeface="Fira Code" pitchFamily="1" charset="0"/>
              </a:rPr>
              <a:t>   </a:t>
            </a:r>
            <a:r>
              <a:rPr lang="en-US" b="0" dirty="0">
                <a:solidFill>
                  <a:srgbClr val="001080"/>
                </a:solidFill>
                <a:effectLst/>
                <a:latin typeface="Fira Code" pitchFamily="1" charset="0"/>
              </a:rPr>
              <a:t>console</a:t>
            </a:r>
            <a:r>
              <a:rPr lang="en-US" b="0" dirty="0">
                <a:solidFill>
                  <a:srgbClr val="000000"/>
                </a:solidFill>
                <a:effectLst/>
                <a:latin typeface="Fira Code" pitchFamily="1" charset="0"/>
              </a:rPr>
              <a:t>.</a:t>
            </a:r>
            <a:r>
              <a:rPr lang="en-US" b="0" dirty="0">
                <a:solidFill>
                  <a:srgbClr val="795E26"/>
                </a:solidFill>
                <a:effectLst/>
                <a:latin typeface="Fira Code" pitchFamily="1" charset="0"/>
              </a:rPr>
              <a:t>log</a:t>
            </a:r>
            <a:r>
              <a:rPr lang="en-US" b="0" dirty="0">
                <a:solidFill>
                  <a:srgbClr val="000000"/>
                </a:solidFill>
                <a:effectLst/>
                <a:latin typeface="Fira Code" pitchFamily="1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Fira Code" pitchFamily="1" charset="0"/>
              </a:rPr>
              <a:t>‘Comp Did Mount'</a:t>
            </a:r>
            <a:r>
              <a:rPr lang="en-US" b="0" dirty="0">
                <a:solidFill>
                  <a:srgbClr val="000000"/>
                </a:solidFill>
                <a:effectLst/>
                <a:latin typeface="Fira Code" pitchFamily="1" charset="0"/>
              </a:rPr>
              <a:t>);</a:t>
            </a:r>
          </a:p>
          <a:p>
            <a:pPr algn="l"/>
            <a:r>
              <a:rPr lang="en-US" b="0" dirty="0">
                <a:solidFill>
                  <a:srgbClr val="000000"/>
                </a:solidFill>
                <a:effectLst/>
                <a:latin typeface="Fira Code" pitchFamily="1" charset="0"/>
              </a:rPr>
              <a:t>   </a:t>
            </a:r>
            <a:r>
              <a:rPr lang="en-US" b="0" dirty="0">
                <a:solidFill>
                  <a:srgbClr val="AF00DB"/>
                </a:solidFill>
                <a:effectLst/>
                <a:latin typeface="Fira Code" pitchFamily="1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Fira Code" pitchFamily="1" charset="0"/>
              </a:rPr>
              <a:t> () </a:t>
            </a:r>
            <a:r>
              <a:rPr lang="en-US" b="0" dirty="0">
                <a:solidFill>
                  <a:srgbClr val="0000FF"/>
                </a:solidFill>
                <a:effectLst/>
                <a:latin typeface="Fira Code" pitchFamily="1" charset="0"/>
              </a:rPr>
              <a:t>=&gt;</a:t>
            </a:r>
            <a:r>
              <a:rPr lang="en-US" b="0" dirty="0">
                <a:solidFill>
                  <a:srgbClr val="000000"/>
                </a:solidFill>
                <a:effectLst/>
                <a:latin typeface="Fira Code" pitchFamily="1" charset="0"/>
              </a:rPr>
              <a:t> {</a:t>
            </a:r>
          </a:p>
          <a:p>
            <a:pPr algn="l"/>
            <a:r>
              <a:rPr lang="en-US" b="0" dirty="0">
                <a:solidFill>
                  <a:srgbClr val="000000"/>
                </a:solidFill>
                <a:effectLst/>
                <a:latin typeface="Fira Code" pitchFamily="1" charset="0"/>
              </a:rPr>
              <a:t>    </a:t>
            </a:r>
            <a:r>
              <a:rPr lang="en-US" b="0" dirty="0">
                <a:solidFill>
                  <a:srgbClr val="001080"/>
                </a:solidFill>
                <a:effectLst/>
                <a:latin typeface="Fira Code" pitchFamily="1" charset="0"/>
              </a:rPr>
              <a:t>console</a:t>
            </a:r>
            <a:r>
              <a:rPr lang="en-US" b="0" dirty="0">
                <a:solidFill>
                  <a:srgbClr val="000000"/>
                </a:solidFill>
                <a:effectLst/>
                <a:latin typeface="Fira Code" pitchFamily="1" charset="0"/>
              </a:rPr>
              <a:t>.</a:t>
            </a:r>
            <a:r>
              <a:rPr lang="en-US" b="0" dirty="0">
                <a:solidFill>
                  <a:srgbClr val="795E26"/>
                </a:solidFill>
                <a:effectLst/>
                <a:latin typeface="Fira Code" pitchFamily="1" charset="0"/>
              </a:rPr>
              <a:t>log</a:t>
            </a:r>
            <a:r>
              <a:rPr lang="en-US" b="0" dirty="0">
                <a:solidFill>
                  <a:srgbClr val="000000"/>
                </a:solidFill>
                <a:effectLst/>
                <a:latin typeface="Fira Code" pitchFamily="1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Fira Code" pitchFamily="1" charset="0"/>
              </a:rPr>
              <a:t>‘Comp Will Unmount’</a:t>
            </a:r>
            <a:r>
              <a:rPr lang="en-US" b="0" dirty="0">
                <a:solidFill>
                  <a:srgbClr val="000000"/>
                </a:solidFill>
                <a:effectLst/>
                <a:latin typeface="Fira Code" pitchFamily="1" charset="0"/>
              </a:rPr>
              <a:t>);</a:t>
            </a:r>
          </a:p>
          <a:p>
            <a:pPr algn="l"/>
            <a:r>
              <a:rPr lang="en-US" b="0" dirty="0">
                <a:solidFill>
                  <a:srgbClr val="000000"/>
                </a:solidFill>
                <a:latin typeface="Fira Code" pitchFamily="1" charset="0"/>
              </a:rPr>
              <a:t>   </a:t>
            </a:r>
            <a:r>
              <a:rPr lang="en-US" b="0" dirty="0">
                <a:solidFill>
                  <a:srgbClr val="000000"/>
                </a:solidFill>
                <a:effectLst/>
                <a:latin typeface="Fira Code" pitchFamily="1" charset="0"/>
              </a:rPr>
              <a:t>};</a:t>
            </a:r>
          </a:p>
          <a:p>
            <a:pPr algn="l"/>
            <a:r>
              <a:rPr lang="en-US" b="0" dirty="0">
                <a:solidFill>
                  <a:srgbClr val="000000"/>
                </a:solidFill>
                <a:effectLst/>
                <a:latin typeface="Fira Code" pitchFamily="1" charset="0"/>
              </a:rPr>
              <a:t>  }, []);</a:t>
            </a:r>
          </a:p>
          <a:p>
            <a:pPr algn="l"/>
            <a:r>
              <a:rPr lang="en-US" b="0" dirty="0">
                <a:solidFill>
                  <a:srgbClr val="000000"/>
                </a:solidFill>
                <a:effectLst/>
                <a:latin typeface="Fira Code" pitchFamily="1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19362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0"/>
          <p:cNvSpPr txBox="1">
            <a:spLocks noGrp="1"/>
          </p:cNvSpPr>
          <p:nvPr>
            <p:ph type="body" idx="1"/>
          </p:nvPr>
        </p:nvSpPr>
        <p:spPr>
          <a:xfrm>
            <a:off x="912832" y="5212014"/>
            <a:ext cx="4652494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Class component</a:t>
            </a:r>
            <a:endParaRPr dirty="0"/>
          </a:p>
        </p:txBody>
      </p:sp>
      <p:sp>
        <p:nvSpPr>
          <p:cNvPr id="511" name="Google Shape;511;p10"/>
          <p:cNvSpPr txBox="1">
            <a:spLocks noGrp="1"/>
          </p:cNvSpPr>
          <p:nvPr>
            <p:ph type="body" idx="2"/>
          </p:nvPr>
        </p:nvSpPr>
        <p:spPr>
          <a:xfrm>
            <a:off x="6647205" y="5212014"/>
            <a:ext cx="4652494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Functional component</a:t>
            </a:r>
            <a:endParaRPr dirty="0"/>
          </a:p>
        </p:txBody>
      </p:sp>
      <p:sp>
        <p:nvSpPr>
          <p:cNvPr id="3" name="Google Shape;637;p19">
            <a:extLst>
              <a:ext uri="{FF2B5EF4-FFF2-40B4-BE49-F238E27FC236}">
                <a16:creationId xmlns:a16="http://schemas.microsoft.com/office/drawing/2014/main" id="{5212AAA5-9057-425A-469E-BB5BB4C118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5167" y="423071"/>
            <a:ext cx="7234127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dirty="0"/>
              <a:t>Introduce hooks APIs - </a:t>
            </a:r>
            <a:r>
              <a:rPr lang="en-US" sz="3600" dirty="0" err="1"/>
              <a:t>useEffect</a:t>
            </a:r>
            <a:r>
              <a:rPr lang="en-US" sz="3600" dirty="0"/>
              <a:t> </a:t>
            </a:r>
            <a:endParaRPr sz="3600" dirty="0"/>
          </a:p>
        </p:txBody>
      </p:sp>
      <p:sp>
        <p:nvSpPr>
          <p:cNvPr id="2" name="Google Shape;638;p19">
            <a:extLst>
              <a:ext uri="{FF2B5EF4-FFF2-40B4-BE49-F238E27FC236}">
                <a16:creationId xmlns:a16="http://schemas.microsoft.com/office/drawing/2014/main" id="{F4F4DBAB-3879-15B8-70A7-1BF8CC155FEF}"/>
              </a:ext>
            </a:extLst>
          </p:cNvPr>
          <p:cNvSpPr txBox="1">
            <a:spLocks/>
          </p:cNvSpPr>
          <p:nvPr/>
        </p:nvSpPr>
        <p:spPr>
          <a:xfrm>
            <a:off x="555810" y="1554588"/>
            <a:ext cx="5497158" cy="38526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1800" b="1" i="0" kern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dirty="0">
                <a:solidFill>
                  <a:srgbClr val="0000FF"/>
                </a:solidFill>
                <a:effectLst/>
                <a:latin typeface="Fira Code" pitchFamily="1" charset="0"/>
              </a:rPr>
              <a:t>class</a:t>
            </a:r>
            <a:r>
              <a:rPr lang="en-US" b="0" dirty="0">
                <a:solidFill>
                  <a:srgbClr val="000000"/>
                </a:solidFill>
                <a:effectLst/>
                <a:latin typeface="Fira Code" pitchFamily="1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Fira Code" pitchFamily="1" charset="0"/>
              </a:rPr>
              <a:t>App</a:t>
            </a:r>
            <a:r>
              <a:rPr lang="en-US" b="0" dirty="0">
                <a:solidFill>
                  <a:srgbClr val="000000"/>
                </a:solidFill>
                <a:effectLst/>
                <a:latin typeface="Fira Code" pitchFamily="1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Fira Code" pitchFamily="1" charset="0"/>
              </a:rPr>
              <a:t>extends</a:t>
            </a:r>
            <a:r>
              <a:rPr lang="en-US" b="0" dirty="0">
                <a:solidFill>
                  <a:srgbClr val="000000"/>
                </a:solidFill>
                <a:effectLst/>
                <a:latin typeface="Fira Code" pitchFamily="1" charset="0"/>
              </a:rPr>
              <a:t> </a:t>
            </a:r>
            <a:r>
              <a:rPr lang="en-US" b="0" dirty="0" err="1">
                <a:solidFill>
                  <a:srgbClr val="267F99"/>
                </a:solidFill>
                <a:effectLst/>
                <a:latin typeface="Fira Code" pitchFamily="1" charset="0"/>
              </a:rPr>
              <a:t>PureComponent</a:t>
            </a:r>
            <a:r>
              <a:rPr lang="en-US" b="0" dirty="0">
                <a:solidFill>
                  <a:srgbClr val="267F99"/>
                </a:solidFill>
                <a:latin typeface="Fira Code" pitchFamily="1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Fira Code" pitchFamily="1" charset="0"/>
              </a:rPr>
              <a:t>{</a:t>
            </a:r>
          </a:p>
          <a:p>
            <a:pPr algn="l"/>
            <a:r>
              <a:rPr lang="en-US" b="0" dirty="0">
                <a:solidFill>
                  <a:srgbClr val="000000"/>
                </a:solidFill>
                <a:latin typeface="Fira Code" pitchFamily="1" charset="0"/>
              </a:rPr>
              <a:t>		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itchFamily="1" charset="0"/>
              </a:rPr>
              <a:t>componentDidMount</a:t>
            </a:r>
            <a:r>
              <a:rPr lang="en-US" b="0" dirty="0">
                <a:solidFill>
                  <a:srgbClr val="000000"/>
                </a:solidFill>
                <a:effectLst/>
                <a:latin typeface="Fira Code" pitchFamily="1" charset="0"/>
              </a:rPr>
              <a:t>() {}</a:t>
            </a:r>
          </a:p>
          <a:p>
            <a:pPr algn="l"/>
            <a:r>
              <a:rPr lang="en-US" b="0" dirty="0">
                <a:solidFill>
                  <a:srgbClr val="000000"/>
                </a:solidFill>
                <a:latin typeface="Fira Code" pitchFamily="1" charset="0"/>
              </a:rPr>
              <a:t>		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itchFamily="1" charset="0"/>
              </a:rPr>
              <a:t>componentDidUpdate</a:t>
            </a:r>
            <a:r>
              <a:rPr lang="en-US" b="0" dirty="0">
                <a:solidFill>
                  <a:srgbClr val="000000"/>
                </a:solidFill>
                <a:effectLst/>
                <a:latin typeface="Fira Code" pitchFamily="1" charset="0"/>
              </a:rPr>
              <a:t>() {}</a:t>
            </a:r>
          </a:p>
          <a:p>
            <a:pPr algn="l"/>
            <a:r>
              <a:rPr lang="en-US" b="0" dirty="0">
                <a:solidFill>
                  <a:srgbClr val="000000"/>
                </a:solidFill>
                <a:effectLst/>
                <a:latin typeface="Fira Code" pitchFamily="1" charset="0"/>
              </a:rPr>
              <a:t>}</a:t>
            </a:r>
          </a:p>
          <a:p>
            <a:pPr marL="0" indent="0" algn="l">
              <a:lnSpc>
                <a:spcPct val="150000"/>
              </a:lnSpc>
            </a:pPr>
            <a:endParaRPr lang="en-US" b="0" dirty="0"/>
          </a:p>
        </p:txBody>
      </p:sp>
      <p:sp>
        <p:nvSpPr>
          <p:cNvPr id="4" name="Google Shape;638;p19">
            <a:extLst>
              <a:ext uri="{FF2B5EF4-FFF2-40B4-BE49-F238E27FC236}">
                <a16:creationId xmlns:a16="http://schemas.microsoft.com/office/drawing/2014/main" id="{546D7E65-41C2-79C2-8EAF-C7EC176E3730}"/>
              </a:ext>
            </a:extLst>
          </p:cNvPr>
          <p:cNvSpPr txBox="1">
            <a:spLocks/>
          </p:cNvSpPr>
          <p:nvPr/>
        </p:nvSpPr>
        <p:spPr>
          <a:xfrm>
            <a:off x="6052968" y="1554588"/>
            <a:ext cx="5859330" cy="360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1800" b="1" i="0" kern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dirty="0">
                <a:solidFill>
                  <a:srgbClr val="0000FF"/>
                </a:solidFill>
                <a:effectLst/>
                <a:latin typeface="Fira Code" pitchFamily="1" charset="0"/>
              </a:rPr>
              <a:t>function</a:t>
            </a:r>
            <a:r>
              <a:rPr lang="en-US" b="0" dirty="0">
                <a:solidFill>
                  <a:srgbClr val="000000"/>
                </a:solidFill>
                <a:effectLst/>
                <a:latin typeface="Fira Code" pitchFamily="1" charset="0"/>
              </a:rPr>
              <a:t> </a:t>
            </a:r>
            <a:r>
              <a:rPr lang="en-US" b="0" dirty="0">
                <a:solidFill>
                  <a:srgbClr val="267F99"/>
                </a:solidFill>
                <a:effectLst/>
                <a:latin typeface="Fira Code" pitchFamily="1" charset="0"/>
              </a:rPr>
              <a:t>App</a:t>
            </a:r>
            <a:r>
              <a:rPr lang="en-US" b="0" dirty="0">
                <a:solidFill>
                  <a:srgbClr val="000000"/>
                </a:solidFill>
                <a:effectLst/>
                <a:latin typeface="Fira Code" pitchFamily="1" charset="0"/>
              </a:rPr>
              <a:t>() {</a:t>
            </a:r>
          </a:p>
          <a:p>
            <a:pPr algn="l"/>
            <a:r>
              <a:rPr lang="en-US" b="0" dirty="0">
                <a:solidFill>
                  <a:srgbClr val="000000"/>
                </a:solidFill>
                <a:latin typeface="Fira Code" pitchFamily="1" charset="0"/>
              </a:rPr>
              <a:t>  </a:t>
            </a:r>
            <a:r>
              <a:rPr lang="en-US" b="0" dirty="0" err="1">
                <a:solidFill>
                  <a:srgbClr val="795E26"/>
                </a:solidFill>
                <a:effectLst/>
                <a:latin typeface="Fira Code" pitchFamily="1" charset="0"/>
              </a:rPr>
              <a:t>useEffect</a:t>
            </a:r>
            <a:r>
              <a:rPr lang="en-US" b="0" dirty="0">
                <a:solidFill>
                  <a:srgbClr val="000000"/>
                </a:solidFill>
                <a:effectLst/>
                <a:latin typeface="Fira Code" pitchFamily="1" charset="0"/>
              </a:rPr>
              <a:t>(() </a:t>
            </a:r>
            <a:r>
              <a:rPr lang="en-US" b="0" dirty="0">
                <a:solidFill>
                  <a:srgbClr val="0000FF"/>
                </a:solidFill>
                <a:effectLst/>
                <a:latin typeface="Fira Code" pitchFamily="1" charset="0"/>
              </a:rPr>
              <a:t>=&gt;</a:t>
            </a:r>
            <a:r>
              <a:rPr lang="en-US" b="0" dirty="0">
                <a:solidFill>
                  <a:srgbClr val="000000"/>
                </a:solidFill>
                <a:effectLst/>
                <a:latin typeface="Fira Code" pitchFamily="1" charset="0"/>
              </a:rPr>
              <a:t> {</a:t>
            </a:r>
          </a:p>
          <a:p>
            <a:pPr algn="l"/>
            <a:r>
              <a:rPr lang="en-US" b="0" dirty="0">
                <a:solidFill>
                  <a:srgbClr val="000000"/>
                </a:solidFill>
                <a:effectLst/>
                <a:latin typeface="Fira Code" pitchFamily="1" charset="0"/>
              </a:rPr>
              <a:t>   </a:t>
            </a:r>
            <a:r>
              <a:rPr lang="en-US" b="0" dirty="0">
                <a:solidFill>
                  <a:srgbClr val="001080"/>
                </a:solidFill>
                <a:effectLst/>
                <a:latin typeface="Fira Code" pitchFamily="1" charset="0"/>
              </a:rPr>
              <a:t>console</a:t>
            </a:r>
            <a:r>
              <a:rPr lang="en-US" b="0" dirty="0">
                <a:solidFill>
                  <a:srgbClr val="000000"/>
                </a:solidFill>
                <a:effectLst/>
                <a:latin typeface="Fira Code" pitchFamily="1" charset="0"/>
              </a:rPr>
              <a:t>.</a:t>
            </a:r>
            <a:r>
              <a:rPr lang="en-US" b="0" dirty="0">
                <a:solidFill>
                  <a:srgbClr val="795E26"/>
                </a:solidFill>
                <a:effectLst/>
                <a:latin typeface="Fira Code" pitchFamily="1" charset="0"/>
              </a:rPr>
              <a:t>log</a:t>
            </a:r>
            <a:r>
              <a:rPr lang="en-US" b="0" dirty="0">
                <a:solidFill>
                  <a:srgbClr val="000000"/>
                </a:solidFill>
                <a:effectLst/>
                <a:latin typeface="Fira Code" pitchFamily="1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Fira Code" pitchFamily="1" charset="0"/>
              </a:rPr>
              <a:t>‘Comp Did Mount or did update'</a:t>
            </a:r>
            <a:r>
              <a:rPr lang="en-US" b="0" dirty="0">
                <a:solidFill>
                  <a:srgbClr val="000000"/>
                </a:solidFill>
                <a:effectLst/>
                <a:latin typeface="Fira Code" pitchFamily="1" charset="0"/>
              </a:rPr>
              <a:t>);</a:t>
            </a:r>
          </a:p>
          <a:p>
            <a:pPr algn="l"/>
            <a:r>
              <a:rPr lang="en-US" b="0" dirty="0">
                <a:solidFill>
                  <a:srgbClr val="000000"/>
                </a:solidFill>
                <a:effectLst/>
                <a:latin typeface="Fira Code" pitchFamily="1" charset="0"/>
              </a:rPr>
              <a:t>  });</a:t>
            </a:r>
          </a:p>
          <a:p>
            <a:pPr algn="l"/>
            <a:r>
              <a:rPr lang="en-US" b="0" dirty="0">
                <a:solidFill>
                  <a:srgbClr val="000000"/>
                </a:solidFill>
                <a:effectLst/>
                <a:latin typeface="Fira Code" pitchFamily="1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95161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"/>
          <p:cNvSpPr txBox="1">
            <a:spLocks noGrp="1"/>
          </p:cNvSpPr>
          <p:nvPr>
            <p:ph type="body" idx="2"/>
          </p:nvPr>
        </p:nvSpPr>
        <p:spPr>
          <a:xfrm>
            <a:off x="533293" y="2039686"/>
            <a:ext cx="5855578" cy="47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800" dirty="0"/>
              <a:t>Overview</a:t>
            </a:r>
            <a:endParaRPr sz="2800" dirty="0"/>
          </a:p>
        </p:txBody>
      </p:sp>
      <p:sp>
        <p:nvSpPr>
          <p:cNvPr id="2" name="Google Shape;444;p4">
            <a:extLst>
              <a:ext uri="{FF2B5EF4-FFF2-40B4-BE49-F238E27FC236}">
                <a16:creationId xmlns:a16="http://schemas.microsoft.com/office/drawing/2014/main" id="{D3539483-5AEA-5255-9001-ABF09A53AC78}"/>
              </a:ext>
            </a:extLst>
          </p:cNvPr>
          <p:cNvSpPr txBox="1">
            <a:spLocks/>
          </p:cNvSpPr>
          <p:nvPr/>
        </p:nvSpPr>
        <p:spPr>
          <a:xfrm>
            <a:off x="533293" y="2745712"/>
            <a:ext cx="5855578" cy="4792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marL="4572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3400" b="1" i="0" kern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800" dirty="0"/>
              <a:t>Introduce basic hooks APIs</a:t>
            </a:r>
          </a:p>
        </p:txBody>
      </p:sp>
      <p:sp>
        <p:nvSpPr>
          <p:cNvPr id="4" name="Google Shape;444;p4">
            <a:extLst>
              <a:ext uri="{FF2B5EF4-FFF2-40B4-BE49-F238E27FC236}">
                <a16:creationId xmlns:a16="http://schemas.microsoft.com/office/drawing/2014/main" id="{AF6F1F3D-FC8E-3195-6E32-89AEC1E12C0D}"/>
              </a:ext>
            </a:extLst>
          </p:cNvPr>
          <p:cNvSpPr txBox="1">
            <a:spLocks/>
          </p:cNvSpPr>
          <p:nvPr/>
        </p:nvSpPr>
        <p:spPr>
          <a:xfrm>
            <a:off x="533293" y="4164166"/>
            <a:ext cx="5855578" cy="4792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marL="4572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3400" b="1" i="0" kern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800" dirty="0"/>
              <a:t>Some additional</a:t>
            </a:r>
            <a:r>
              <a:rPr lang="en-US" sz="3200" dirty="0"/>
              <a:t> </a:t>
            </a:r>
            <a:r>
              <a:rPr lang="en-US" sz="2800" dirty="0"/>
              <a:t>hooks</a:t>
            </a:r>
            <a:endParaRPr lang="en-US" sz="3200" dirty="0"/>
          </a:p>
        </p:txBody>
      </p:sp>
      <p:sp>
        <p:nvSpPr>
          <p:cNvPr id="5" name="Google Shape;444;p4">
            <a:extLst>
              <a:ext uri="{FF2B5EF4-FFF2-40B4-BE49-F238E27FC236}">
                <a16:creationId xmlns:a16="http://schemas.microsoft.com/office/drawing/2014/main" id="{FE9A0B8F-5C12-C1C0-638F-4DE03398B9B0}"/>
              </a:ext>
            </a:extLst>
          </p:cNvPr>
          <p:cNvSpPr txBox="1">
            <a:spLocks/>
          </p:cNvSpPr>
          <p:nvPr/>
        </p:nvSpPr>
        <p:spPr>
          <a:xfrm>
            <a:off x="533293" y="3452585"/>
            <a:ext cx="5855578" cy="4792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marL="4572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3400" b="1" i="0" kern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800" dirty="0"/>
              <a:t>Custom</a:t>
            </a:r>
            <a:r>
              <a:rPr lang="en-US" sz="3200" dirty="0"/>
              <a:t> </a:t>
            </a:r>
            <a:r>
              <a:rPr lang="en-US" sz="2800" dirty="0"/>
              <a:t>hooks</a:t>
            </a:r>
            <a:endParaRPr lang="en-US" sz="3200" dirty="0"/>
          </a:p>
        </p:txBody>
      </p:sp>
      <p:sp>
        <p:nvSpPr>
          <p:cNvPr id="6" name="Google Shape;444;p4">
            <a:extLst>
              <a:ext uri="{FF2B5EF4-FFF2-40B4-BE49-F238E27FC236}">
                <a16:creationId xmlns:a16="http://schemas.microsoft.com/office/drawing/2014/main" id="{0E9DCE5E-EA2C-2454-804B-64057E461158}"/>
              </a:ext>
            </a:extLst>
          </p:cNvPr>
          <p:cNvSpPr txBox="1">
            <a:spLocks/>
          </p:cNvSpPr>
          <p:nvPr/>
        </p:nvSpPr>
        <p:spPr>
          <a:xfrm>
            <a:off x="533293" y="4875747"/>
            <a:ext cx="5855578" cy="47924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marL="4572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3400" b="1" i="0" kern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800" dirty="0"/>
              <a:t>Best practices for hooks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01E548-A392-044E-BA45-29AF09E90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796" y="1452282"/>
            <a:ext cx="8976407" cy="5405718"/>
          </a:xfrm>
          <a:prstGeom prst="rect">
            <a:avLst/>
          </a:prstGeom>
        </p:spPr>
      </p:pic>
      <p:sp>
        <p:nvSpPr>
          <p:cNvPr id="637" name="Google Shape;637;p19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 sz="3600" dirty="0"/>
              <a:t>Introduce hooks APIs</a:t>
            </a:r>
          </a:p>
        </p:txBody>
      </p:sp>
      <p:sp>
        <p:nvSpPr>
          <p:cNvPr id="4" name="Google Shape;638;p19">
            <a:extLst>
              <a:ext uri="{FF2B5EF4-FFF2-40B4-BE49-F238E27FC236}">
                <a16:creationId xmlns:a16="http://schemas.microsoft.com/office/drawing/2014/main" id="{427529B0-76E5-5BBA-1DFF-0C05971A29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1400" b="0" i="0" kern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000" b="1" dirty="0" err="1"/>
              <a:t>useEffect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568127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9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 sz="3600" dirty="0"/>
              <a:t>Custom</a:t>
            </a:r>
            <a:r>
              <a:rPr lang="en-US" sz="4000" dirty="0"/>
              <a:t> </a:t>
            </a:r>
            <a:r>
              <a:rPr lang="en-US" sz="3600" dirty="0"/>
              <a:t>hooks</a:t>
            </a:r>
            <a:endParaRPr lang="en-US" sz="4000" dirty="0"/>
          </a:p>
        </p:txBody>
      </p:sp>
      <p:sp>
        <p:nvSpPr>
          <p:cNvPr id="2" name="Google Shape;638;p19">
            <a:extLst>
              <a:ext uri="{FF2B5EF4-FFF2-40B4-BE49-F238E27FC236}">
                <a16:creationId xmlns:a16="http://schemas.microsoft.com/office/drawing/2014/main" id="{7318A3DA-F134-26BB-619E-9DE175BA0757}"/>
              </a:ext>
            </a:extLst>
          </p:cNvPr>
          <p:cNvSpPr txBox="1">
            <a:spLocks/>
          </p:cNvSpPr>
          <p:nvPr/>
        </p:nvSpPr>
        <p:spPr>
          <a:xfrm>
            <a:off x="593743" y="1660524"/>
            <a:ext cx="11004514" cy="313055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1400" b="0" i="0" kern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React allows us to write a custom hooks same as </a:t>
            </a:r>
            <a:r>
              <a:rPr lang="en-US" sz="2000" b="0" dirty="0" err="1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useState</a:t>
            </a:r>
            <a:r>
              <a:rPr lang="en-US" sz="2000" b="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and </a:t>
            </a:r>
            <a:r>
              <a:rPr lang="en-US" sz="2000" b="0" dirty="0" err="1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useEffect</a:t>
            </a:r>
            <a:endParaRPr lang="en-US" sz="2000" b="0" dirty="0">
              <a:solidFill>
                <a:schemeClr val="tx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715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Custom hooks is a special function</a:t>
            </a:r>
          </a:p>
          <a:p>
            <a:pPr marL="5715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It can use other hook</a:t>
            </a:r>
            <a:r>
              <a:rPr lang="en-US" sz="20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 like </a:t>
            </a:r>
            <a:r>
              <a:rPr lang="en-US" sz="2000" b="0" dirty="0" err="1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useState</a:t>
            </a:r>
            <a:r>
              <a:rPr lang="en-US" sz="2000" b="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000" b="0" dirty="0" err="1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useEffect</a:t>
            </a:r>
            <a:r>
              <a:rPr lang="en-US" sz="2000" b="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,… or another custom hooks</a:t>
            </a:r>
          </a:p>
          <a:p>
            <a:pPr marL="5715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RULE: Use ‘use’ keyword to write a custom hooks -&gt; </a:t>
            </a:r>
            <a:r>
              <a:rPr lang="en-US" sz="2000" b="0" dirty="0" err="1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useClock</a:t>
            </a:r>
            <a:r>
              <a:rPr lang="en-US" sz="2000" b="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000" b="0" dirty="0" err="1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useColor</a:t>
            </a:r>
            <a:r>
              <a:rPr lang="en-US" sz="2000" b="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,…</a:t>
            </a:r>
          </a:p>
          <a:p>
            <a:pPr marL="5715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Custom hooks return data instead of JSX</a:t>
            </a:r>
            <a:endParaRPr lang="en-US" sz="2000" b="0" dirty="0">
              <a:solidFill>
                <a:schemeClr val="tx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685800" lvl="1" indent="0">
              <a:buNone/>
            </a:pPr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685800" lvl="1" indent="0">
              <a:buNone/>
            </a:pPr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000" b="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	</a:t>
            </a:r>
          </a:p>
        </p:txBody>
      </p:sp>
      <p:sp>
        <p:nvSpPr>
          <p:cNvPr id="3" name="Google Shape;638;p19">
            <a:extLst>
              <a:ext uri="{FF2B5EF4-FFF2-40B4-BE49-F238E27FC236}">
                <a16:creationId xmlns:a16="http://schemas.microsoft.com/office/drawing/2014/main" id="{67C34B58-B06B-7EA2-0BC6-D782936B10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1400" b="0" i="0" kern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000" b="1" dirty="0"/>
              <a:t>What is custom hooks?</a:t>
            </a:r>
          </a:p>
        </p:txBody>
      </p:sp>
      <p:sp>
        <p:nvSpPr>
          <p:cNvPr id="4" name="Google Shape;638;p19">
            <a:extLst>
              <a:ext uri="{FF2B5EF4-FFF2-40B4-BE49-F238E27FC236}">
                <a16:creationId xmlns:a16="http://schemas.microsoft.com/office/drawing/2014/main" id="{F9EDAF62-5824-753A-2D26-2E420C6C19B7}"/>
              </a:ext>
            </a:extLst>
          </p:cNvPr>
          <p:cNvSpPr txBox="1">
            <a:spLocks/>
          </p:cNvSpPr>
          <p:nvPr/>
        </p:nvSpPr>
        <p:spPr>
          <a:xfrm>
            <a:off x="563273" y="4992267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1400" b="0" i="0" kern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000" b="1" dirty="0"/>
              <a:t>When to use? </a:t>
            </a:r>
          </a:p>
        </p:txBody>
      </p:sp>
      <p:sp>
        <p:nvSpPr>
          <p:cNvPr id="5" name="Google Shape;638;p19">
            <a:extLst>
              <a:ext uri="{FF2B5EF4-FFF2-40B4-BE49-F238E27FC236}">
                <a16:creationId xmlns:a16="http://schemas.microsoft.com/office/drawing/2014/main" id="{6D5BA1C8-F984-D66E-F7D4-31E3013897BF}"/>
              </a:ext>
            </a:extLst>
          </p:cNvPr>
          <p:cNvSpPr txBox="1">
            <a:spLocks/>
          </p:cNvSpPr>
          <p:nvPr/>
        </p:nvSpPr>
        <p:spPr>
          <a:xfrm>
            <a:off x="565168" y="5398667"/>
            <a:ext cx="11004514" cy="13175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1400" b="0" i="0" kern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Separate the logic from th</a:t>
            </a:r>
            <a:r>
              <a:rPr lang="en-US" sz="20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 UI</a:t>
            </a:r>
            <a:endParaRPr lang="en-US" sz="2000" b="0" dirty="0">
              <a:solidFill>
                <a:schemeClr val="tx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5715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Share logic between components</a:t>
            </a:r>
          </a:p>
          <a:p>
            <a:pPr marL="685800" lvl="1" indent="0">
              <a:buNone/>
            </a:pPr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685800" lvl="1" indent="0">
              <a:buNone/>
            </a:pPr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000" b="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443906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9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 sz="3600" dirty="0"/>
              <a:t>Custom</a:t>
            </a:r>
            <a:r>
              <a:rPr lang="en-US" sz="4000" dirty="0"/>
              <a:t> </a:t>
            </a:r>
            <a:r>
              <a:rPr lang="en-US" sz="3600" dirty="0"/>
              <a:t>hooks</a:t>
            </a:r>
            <a:endParaRPr lang="en-US" sz="4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453D8C-4417-CFE4-A765-3CC5D44D9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220" y="1109709"/>
            <a:ext cx="5963560" cy="569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55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9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5394568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 sz="3600" dirty="0"/>
              <a:t>Some additional</a:t>
            </a:r>
            <a:r>
              <a:rPr lang="en-US" sz="4000" dirty="0"/>
              <a:t> </a:t>
            </a:r>
            <a:r>
              <a:rPr lang="en-US" sz="3600" dirty="0"/>
              <a:t>hooks</a:t>
            </a:r>
            <a:endParaRPr lang="en-US" sz="4000" dirty="0"/>
          </a:p>
        </p:txBody>
      </p:sp>
      <p:sp>
        <p:nvSpPr>
          <p:cNvPr id="2" name="Google Shape;638;p19">
            <a:extLst>
              <a:ext uri="{FF2B5EF4-FFF2-40B4-BE49-F238E27FC236}">
                <a16:creationId xmlns:a16="http://schemas.microsoft.com/office/drawing/2014/main" id="{DEA91C30-5B88-5CAF-8D3B-FFC0D100CD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1400" b="0" i="0" kern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000" b="1" dirty="0" err="1"/>
              <a:t>useRef</a:t>
            </a:r>
            <a:endParaRPr lang="en-US" sz="2000" b="1" dirty="0"/>
          </a:p>
        </p:txBody>
      </p:sp>
      <p:sp>
        <p:nvSpPr>
          <p:cNvPr id="3" name="Google Shape;638;p19">
            <a:extLst>
              <a:ext uri="{FF2B5EF4-FFF2-40B4-BE49-F238E27FC236}">
                <a16:creationId xmlns:a16="http://schemas.microsoft.com/office/drawing/2014/main" id="{4EA841ED-F7D6-D63F-8713-DA2B693F5197}"/>
              </a:ext>
            </a:extLst>
          </p:cNvPr>
          <p:cNvSpPr txBox="1">
            <a:spLocks/>
          </p:cNvSpPr>
          <p:nvPr/>
        </p:nvSpPr>
        <p:spPr>
          <a:xfrm>
            <a:off x="694260" y="1848643"/>
            <a:ext cx="11004514" cy="23253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1400" b="0" i="0" kern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</a:t>
            </a:r>
            <a:r>
              <a:rPr lang="en-US" sz="1800" b="0" dirty="0">
                <a:solidFill>
                  <a:srgbClr val="0000FF"/>
                </a:solidFill>
                <a:effectLst/>
                <a:latin typeface="Fira Code" pitchFamily="1" charset="0"/>
              </a:rPr>
              <a:t>const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 [</a:t>
            </a:r>
            <a:r>
              <a:rPr lang="en-US" sz="1800" b="0" dirty="0">
                <a:solidFill>
                  <a:srgbClr val="0070C1"/>
                </a:solidFill>
                <a:effectLst/>
                <a:latin typeface="Fira Code" pitchFamily="1" charset="0"/>
              </a:rPr>
              <a:t>count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, </a:t>
            </a:r>
            <a:r>
              <a:rPr lang="en-US" sz="1800" b="0" dirty="0" err="1">
                <a:solidFill>
                  <a:srgbClr val="795E26"/>
                </a:solidFill>
                <a:effectLst/>
                <a:latin typeface="Fira Code" pitchFamily="1" charset="0"/>
              </a:rPr>
              <a:t>setCount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] = </a:t>
            </a:r>
            <a:r>
              <a:rPr lang="en-US" sz="1800" b="0" dirty="0" err="1">
                <a:solidFill>
                  <a:srgbClr val="795E26"/>
                </a:solidFill>
                <a:effectLst/>
                <a:latin typeface="Fira Code" pitchFamily="1" charset="0"/>
              </a:rPr>
              <a:t>useState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(</a:t>
            </a:r>
            <a:r>
              <a:rPr lang="en-US" sz="1800" b="0" dirty="0">
                <a:solidFill>
                  <a:srgbClr val="098658"/>
                </a:solidFill>
                <a:effectLst/>
                <a:latin typeface="Fira Code" pitchFamily="1" charset="0"/>
              </a:rPr>
              <a:t>0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);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</a:t>
            </a:r>
            <a:r>
              <a:rPr lang="en-US" sz="1800" b="0" dirty="0">
                <a:solidFill>
                  <a:srgbClr val="0000FF"/>
                </a:solidFill>
                <a:effectLst/>
                <a:latin typeface="Fira Code" pitchFamily="1" charset="0"/>
              </a:rPr>
              <a:t>const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 </a:t>
            </a:r>
            <a:r>
              <a:rPr lang="en-US" sz="1800" b="0" dirty="0" err="1">
                <a:solidFill>
                  <a:srgbClr val="0070C1"/>
                </a:solidFill>
                <a:effectLst/>
                <a:latin typeface="Fira Code" pitchFamily="1" charset="0"/>
              </a:rPr>
              <a:t>prevCount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 = </a:t>
            </a:r>
            <a:r>
              <a:rPr lang="en-US" sz="1800" b="0" dirty="0" err="1">
                <a:solidFill>
                  <a:srgbClr val="795E26"/>
                </a:solidFill>
                <a:effectLst/>
                <a:latin typeface="Fira Code" pitchFamily="1" charset="0"/>
              </a:rPr>
              <a:t>useRef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(</a:t>
            </a:r>
            <a:r>
              <a:rPr lang="en-US" sz="1800" b="0" dirty="0">
                <a:solidFill>
                  <a:srgbClr val="0070C1"/>
                </a:solidFill>
                <a:effectLst/>
                <a:latin typeface="Fira Code" pitchFamily="1" charset="0"/>
              </a:rPr>
              <a:t>count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)</a:t>
            </a:r>
          </a:p>
          <a:p>
            <a:b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</a:b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  </a:t>
            </a:r>
            <a:r>
              <a:rPr lang="en-US" sz="1800" b="0" dirty="0" err="1">
                <a:solidFill>
                  <a:srgbClr val="795E26"/>
                </a:solidFill>
                <a:effectLst/>
                <a:latin typeface="Fira Code" pitchFamily="1" charset="0"/>
              </a:rPr>
              <a:t>useEffect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(() </a:t>
            </a:r>
            <a:r>
              <a:rPr lang="en-US" sz="1800" b="0" dirty="0">
                <a:solidFill>
                  <a:srgbClr val="0000FF"/>
                </a:solidFill>
                <a:effectLst/>
                <a:latin typeface="Fira Code" pitchFamily="1" charset="0"/>
              </a:rPr>
              <a:t>=&gt;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 {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    </a:t>
            </a:r>
            <a:r>
              <a:rPr lang="en-US" sz="1800" b="0" dirty="0" err="1">
                <a:solidFill>
                  <a:srgbClr val="0070C1"/>
                </a:solidFill>
                <a:effectLst/>
                <a:latin typeface="Fira Code" pitchFamily="1" charset="0"/>
              </a:rPr>
              <a:t>prevCount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Fira Code" pitchFamily="1" charset="0"/>
              </a:rPr>
              <a:t>.</a:t>
            </a:r>
            <a:r>
              <a:rPr lang="en-US" sz="1800" b="0" dirty="0" err="1">
                <a:solidFill>
                  <a:srgbClr val="001080"/>
                </a:solidFill>
                <a:effectLst/>
                <a:latin typeface="Fira Code" pitchFamily="1" charset="0"/>
              </a:rPr>
              <a:t>current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 = </a:t>
            </a:r>
            <a:r>
              <a:rPr lang="en-US" sz="1800" b="0" dirty="0">
                <a:solidFill>
                  <a:srgbClr val="0070C1"/>
                </a:solidFill>
                <a:effectLst/>
                <a:latin typeface="Fira Code" pitchFamily="1" charset="0"/>
              </a:rPr>
              <a:t>count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;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}, [</a:t>
            </a:r>
            <a:r>
              <a:rPr lang="en-US" sz="1800" b="0" dirty="0">
                <a:solidFill>
                  <a:srgbClr val="0070C1"/>
                </a:solidFill>
                <a:effectLst/>
                <a:latin typeface="Fira Code" pitchFamily="1" charset="0"/>
              </a:rPr>
              <a:t>count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]);</a:t>
            </a:r>
          </a:p>
          <a:p>
            <a:pPr marL="228600" indent="0">
              <a:lnSpc>
                <a:spcPct val="150000"/>
              </a:lnSpc>
            </a:pPr>
            <a:endParaRPr lang="en-US" sz="1100" b="0" dirty="0">
              <a:solidFill>
                <a:schemeClr val="tx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Google Shape;638;p19">
            <a:extLst>
              <a:ext uri="{FF2B5EF4-FFF2-40B4-BE49-F238E27FC236}">
                <a16:creationId xmlns:a16="http://schemas.microsoft.com/office/drawing/2014/main" id="{0D5E1A8A-589E-8BFC-EA95-8B153F1F9B11}"/>
              </a:ext>
            </a:extLst>
          </p:cNvPr>
          <p:cNvSpPr txBox="1">
            <a:spLocks/>
          </p:cNvSpPr>
          <p:nvPr/>
        </p:nvSpPr>
        <p:spPr>
          <a:xfrm>
            <a:off x="694260" y="4384895"/>
            <a:ext cx="11004514" cy="135968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1400" b="0" i="0" kern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Allow to store, retrieve stateful values =&gt; can get a previous state to use for any purposes</a:t>
            </a:r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685800" lvl="1" indent="0">
              <a:buNone/>
            </a:pPr>
            <a:endParaRPr lang="en-U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2000" b="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348347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9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596472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 sz="3600" dirty="0"/>
              <a:t>Some additional</a:t>
            </a:r>
            <a:r>
              <a:rPr lang="en-US" sz="4000" dirty="0"/>
              <a:t> </a:t>
            </a:r>
            <a:r>
              <a:rPr lang="en-US" sz="3600" dirty="0"/>
              <a:t>hooks</a:t>
            </a:r>
            <a:endParaRPr lang="en-US" sz="4000" dirty="0"/>
          </a:p>
        </p:txBody>
      </p:sp>
      <p:sp>
        <p:nvSpPr>
          <p:cNvPr id="2" name="Google Shape;638;p19">
            <a:extLst>
              <a:ext uri="{FF2B5EF4-FFF2-40B4-BE49-F238E27FC236}">
                <a16:creationId xmlns:a16="http://schemas.microsoft.com/office/drawing/2014/main" id="{DEA91C30-5B88-5CAF-8D3B-FFC0D100CD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1400" b="0" i="0" kern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000" b="1" dirty="0" err="1"/>
              <a:t>useCallback</a:t>
            </a:r>
            <a:endParaRPr lang="en-US" sz="2000" b="1" dirty="0"/>
          </a:p>
        </p:txBody>
      </p:sp>
      <p:sp>
        <p:nvSpPr>
          <p:cNvPr id="3" name="Google Shape;638;p19">
            <a:extLst>
              <a:ext uri="{FF2B5EF4-FFF2-40B4-BE49-F238E27FC236}">
                <a16:creationId xmlns:a16="http://schemas.microsoft.com/office/drawing/2014/main" id="{4EA841ED-F7D6-D63F-8713-DA2B693F5197}"/>
              </a:ext>
            </a:extLst>
          </p:cNvPr>
          <p:cNvSpPr txBox="1">
            <a:spLocks/>
          </p:cNvSpPr>
          <p:nvPr/>
        </p:nvSpPr>
        <p:spPr>
          <a:xfrm>
            <a:off x="694260" y="1848643"/>
            <a:ext cx="11004514" cy="17013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1400" b="0" i="0" kern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>
                <a:solidFill>
                  <a:srgbClr val="0000FF"/>
                </a:solidFill>
                <a:effectLst/>
                <a:latin typeface="Fira Code" pitchFamily="1" charset="0"/>
              </a:rPr>
              <a:t>function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 </a:t>
            </a:r>
            <a:r>
              <a:rPr lang="en-US" sz="1800" b="0" dirty="0">
                <a:solidFill>
                  <a:srgbClr val="795E26"/>
                </a:solidFill>
                <a:effectLst/>
                <a:latin typeface="Fira Code" pitchFamily="1" charset="0"/>
              </a:rPr>
              <a:t>App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() {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</a:t>
            </a:r>
            <a:r>
              <a:rPr lang="en-US" sz="1800" b="0" dirty="0">
                <a:solidFill>
                  <a:srgbClr val="0000FF"/>
                </a:solidFill>
                <a:effectLst/>
                <a:latin typeface="Fira Code" pitchFamily="1" charset="0"/>
              </a:rPr>
              <a:t>const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 </a:t>
            </a:r>
            <a:r>
              <a:rPr lang="en-US" sz="1800" dirty="0" err="1">
                <a:solidFill>
                  <a:srgbClr val="0070C1"/>
                </a:solidFill>
                <a:latin typeface="Fira Code" pitchFamily="1" charset="0"/>
              </a:rPr>
              <a:t>handleMapTypeChange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 = (</a:t>
            </a:r>
            <a:r>
              <a:rPr lang="en-US" sz="1800" b="0" dirty="0">
                <a:solidFill>
                  <a:srgbClr val="001080"/>
                </a:solidFill>
                <a:effectLst/>
                <a:latin typeface="Fira Code" pitchFamily="1" charset="0"/>
              </a:rPr>
              <a:t>type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) </a:t>
            </a:r>
            <a:r>
              <a:rPr lang="en-US" sz="1800" b="0" dirty="0">
                <a:solidFill>
                  <a:srgbClr val="0000FF"/>
                </a:solidFill>
                <a:effectLst/>
                <a:latin typeface="Fira Code" pitchFamily="1" charset="0"/>
              </a:rPr>
              <a:t>=&gt;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 { }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</a:t>
            </a:r>
            <a:r>
              <a:rPr lang="en-US" sz="1800" b="0" dirty="0">
                <a:solidFill>
                  <a:srgbClr val="AF00DB"/>
                </a:solidFill>
                <a:effectLst/>
                <a:latin typeface="Fira Code" pitchFamily="1" charset="0"/>
              </a:rPr>
              <a:t>return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 </a:t>
            </a:r>
            <a:r>
              <a:rPr lang="en-US" sz="1800" b="0" dirty="0">
                <a:solidFill>
                  <a:srgbClr val="800000"/>
                </a:solidFill>
                <a:effectLst/>
                <a:latin typeface="Fira Code" pitchFamily="1" charset="0"/>
              </a:rPr>
              <a:t>&lt;</a:t>
            </a:r>
            <a:r>
              <a:rPr lang="en-US" sz="1800" b="0" dirty="0">
                <a:solidFill>
                  <a:srgbClr val="267F99"/>
                </a:solidFill>
                <a:effectLst/>
                <a:latin typeface="Fira Code" pitchFamily="1" charset="0"/>
              </a:rPr>
              <a:t>Chart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 </a:t>
            </a:r>
            <a:r>
              <a:rPr lang="en-US" sz="1800" b="0" dirty="0" err="1">
                <a:solidFill>
                  <a:srgbClr val="E50000"/>
                </a:solidFill>
                <a:effectLst/>
                <a:latin typeface="Fira Code" pitchFamily="1" charset="0"/>
              </a:rPr>
              <a:t>onTypeChange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=</a:t>
            </a:r>
            <a:r>
              <a:rPr lang="en-US" sz="1800" b="0" dirty="0">
                <a:solidFill>
                  <a:srgbClr val="0000FF"/>
                </a:solidFill>
                <a:effectLst/>
                <a:latin typeface="Fira Code" pitchFamily="1" charset="0"/>
              </a:rPr>
              <a:t>{</a:t>
            </a:r>
            <a:r>
              <a:rPr lang="en-US" sz="1800" dirty="0" err="1">
                <a:solidFill>
                  <a:srgbClr val="0070C1"/>
                </a:solidFill>
                <a:latin typeface="Fira Code" pitchFamily="1" charset="0"/>
              </a:rPr>
              <a:t>handleMapTypeChange</a:t>
            </a:r>
            <a:r>
              <a:rPr lang="en-US" sz="1800" b="0" dirty="0">
                <a:solidFill>
                  <a:srgbClr val="0000FF"/>
                </a:solidFill>
                <a:effectLst/>
                <a:latin typeface="Fira Code" pitchFamily="1" charset="0"/>
              </a:rPr>
              <a:t>}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 </a:t>
            </a:r>
            <a:r>
              <a:rPr lang="en-US" sz="1800" b="0" dirty="0">
                <a:solidFill>
                  <a:srgbClr val="800000"/>
                </a:solidFill>
                <a:effectLst/>
                <a:latin typeface="Fira Code" pitchFamily="1" charset="0"/>
              </a:rPr>
              <a:t>/&gt;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;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}</a:t>
            </a:r>
          </a:p>
          <a:p>
            <a:endParaRPr lang="en-US" sz="1800" b="0" dirty="0">
              <a:solidFill>
                <a:srgbClr val="000000"/>
              </a:solidFill>
              <a:effectLst/>
              <a:latin typeface="Fira Code" pitchFamily="1" charset="0"/>
            </a:endParaRPr>
          </a:p>
          <a:p>
            <a:b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</a:br>
            <a:endParaRPr lang="en-US" sz="1800" b="0" dirty="0">
              <a:solidFill>
                <a:srgbClr val="000000"/>
              </a:solidFill>
              <a:effectLst/>
              <a:latin typeface="Fira Code" pitchFamily="1" charset="0"/>
            </a:endParaRPr>
          </a:p>
          <a:p>
            <a:pPr marL="228600" indent="0">
              <a:lnSpc>
                <a:spcPct val="150000"/>
              </a:lnSpc>
            </a:pPr>
            <a:endParaRPr lang="en-US" sz="1800" b="0" dirty="0">
              <a:solidFill>
                <a:schemeClr val="tx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FFAB48-FD4E-FCA2-4C78-57EC5E53E1E5}"/>
              </a:ext>
            </a:extLst>
          </p:cNvPr>
          <p:cNvGrpSpPr/>
          <p:nvPr/>
        </p:nvGrpSpPr>
        <p:grpSpPr>
          <a:xfrm>
            <a:off x="114833" y="3791747"/>
            <a:ext cx="11583941" cy="3066253"/>
            <a:chOff x="114833" y="3791747"/>
            <a:chExt cx="11583941" cy="3066253"/>
          </a:xfrm>
        </p:grpSpPr>
        <p:sp>
          <p:nvSpPr>
            <p:cNvPr id="4" name="Google Shape;638;p19">
              <a:extLst>
                <a:ext uri="{FF2B5EF4-FFF2-40B4-BE49-F238E27FC236}">
                  <a16:creationId xmlns:a16="http://schemas.microsoft.com/office/drawing/2014/main" id="{0D5E1A8A-589E-8BFC-EA95-8B153F1F9B11}"/>
                </a:ext>
              </a:extLst>
            </p:cNvPr>
            <p:cNvSpPr txBox="1">
              <a:spLocks/>
            </p:cNvSpPr>
            <p:nvPr/>
          </p:nvSpPr>
          <p:spPr>
            <a:xfrm>
              <a:off x="565168" y="5779545"/>
              <a:ext cx="11004514" cy="10784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 anchorCtr="0">
              <a:noAutofit/>
            </a:bodyPr>
            <a:lstStyle>
              <a:lvl1pPr marL="457200" lvl="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SzPts val="2800"/>
                <a:buFont typeface="Arial" panose="020B0604020202020204" pitchFamily="34" charset="0"/>
                <a:buNone/>
                <a:defRPr sz="1400" b="0" i="0" kern="12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defRPr>
              </a:lvl1pPr>
              <a:lvl2pPr marL="914400" lvl="1" indent="-381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24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lvl="2" indent="-355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2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800" lvl="3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86000" lvl="4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lvl="5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00400" lvl="6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7600" lvl="7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14800" lvl="8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715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b="0" dirty="0">
                  <a:solidFill>
                    <a:schemeClr val="tx1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Create a memorized callback and only create a new callback when dependencies changed.</a:t>
              </a:r>
              <a:endParaRPr lang="en-US" sz="20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685800" lvl="1" indent="0">
                <a:buNone/>
              </a:pPr>
              <a:endPara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685800" lvl="1" indent="0">
                <a:buNone/>
              </a:pPr>
              <a:endPara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US" sz="2000" b="0" dirty="0">
                  <a:solidFill>
                    <a:schemeClr val="tx1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		</a:t>
              </a:r>
            </a:p>
          </p:txBody>
        </p:sp>
        <p:sp>
          <p:nvSpPr>
            <p:cNvPr id="5" name="Google Shape;1852;p39">
              <a:extLst>
                <a:ext uri="{FF2B5EF4-FFF2-40B4-BE49-F238E27FC236}">
                  <a16:creationId xmlns:a16="http://schemas.microsoft.com/office/drawing/2014/main" id="{4030AADF-94B5-DB3F-7B84-AE5E00EB401F}"/>
                </a:ext>
              </a:extLst>
            </p:cNvPr>
            <p:cNvSpPr/>
            <p:nvPr/>
          </p:nvSpPr>
          <p:spPr>
            <a:xfrm>
              <a:off x="114833" y="4384536"/>
              <a:ext cx="579427" cy="3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727" y="19142"/>
                  </a:moveTo>
                  <a:lnTo>
                    <a:pt x="14727" y="12960"/>
                  </a:lnTo>
                  <a:lnTo>
                    <a:pt x="1964" y="12960"/>
                  </a:lnTo>
                  <a:cubicBezTo>
                    <a:pt x="1421" y="12960"/>
                    <a:pt x="982" y="12316"/>
                    <a:pt x="982" y="11520"/>
                  </a:cubicBezTo>
                  <a:lnTo>
                    <a:pt x="982" y="10080"/>
                  </a:lnTo>
                  <a:cubicBezTo>
                    <a:pt x="982" y="9285"/>
                    <a:pt x="1421" y="8640"/>
                    <a:pt x="1964" y="8640"/>
                  </a:cubicBezTo>
                  <a:lnTo>
                    <a:pt x="14727" y="8640"/>
                  </a:lnTo>
                  <a:lnTo>
                    <a:pt x="14727" y="2458"/>
                  </a:lnTo>
                  <a:lnTo>
                    <a:pt x="20415" y="10800"/>
                  </a:lnTo>
                  <a:cubicBezTo>
                    <a:pt x="20415" y="10800"/>
                    <a:pt x="14727" y="19142"/>
                    <a:pt x="14727" y="19142"/>
                  </a:cubicBezTo>
                  <a:close/>
                  <a:moveTo>
                    <a:pt x="21456" y="10291"/>
                  </a:moveTo>
                  <a:lnTo>
                    <a:pt x="14584" y="212"/>
                  </a:lnTo>
                  <a:cubicBezTo>
                    <a:pt x="14495" y="81"/>
                    <a:pt x="14372" y="0"/>
                    <a:pt x="14236" y="0"/>
                  </a:cubicBezTo>
                  <a:cubicBezTo>
                    <a:pt x="13965" y="0"/>
                    <a:pt x="13745" y="322"/>
                    <a:pt x="13745" y="720"/>
                  </a:cubicBezTo>
                  <a:lnTo>
                    <a:pt x="13745" y="7200"/>
                  </a:lnTo>
                  <a:lnTo>
                    <a:pt x="1964" y="7200"/>
                  </a:lnTo>
                  <a:cubicBezTo>
                    <a:pt x="879" y="7200"/>
                    <a:pt x="0" y="8490"/>
                    <a:pt x="0" y="10080"/>
                  </a:cubicBezTo>
                  <a:lnTo>
                    <a:pt x="0" y="11520"/>
                  </a:lnTo>
                  <a:cubicBezTo>
                    <a:pt x="0" y="13110"/>
                    <a:pt x="879" y="14400"/>
                    <a:pt x="1964" y="14400"/>
                  </a:cubicBezTo>
                  <a:lnTo>
                    <a:pt x="13745" y="14400"/>
                  </a:lnTo>
                  <a:lnTo>
                    <a:pt x="13745" y="20880"/>
                  </a:lnTo>
                  <a:cubicBezTo>
                    <a:pt x="13745" y="21278"/>
                    <a:pt x="13965" y="21600"/>
                    <a:pt x="14236" y="21600"/>
                  </a:cubicBezTo>
                  <a:cubicBezTo>
                    <a:pt x="14372" y="21600"/>
                    <a:pt x="14495" y="21520"/>
                    <a:pt x="14583" y="21389"/>
                  </a:cubicBezTo>
                  <a:lnTo>
                    <a:pt x="21456" y="11310"/>
                  </a:lnTo>
                  <a:cubicBezTo>
                    <a:pt x="21545" y="11180"/>
                    <a:pt x="21600" y="11000"/>
                    <a:pt x="21600" y="10800"/>
                  </a:cubicBezTo>
                  <a:cubicBezTo>
                    <a:pt x="21600" y="10601"/>
                    <a:pt x="21545" y="10421"/>
                    <a:pt x="21456" y="10291"/>
                  </a:cubicBezTo>
                </a:path>
              </a:pathLst>
            </a:custGeom>
            <a:solidFill>
              <a:srgbClr val="023066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" name="Google Shape;638;p19">
              <a:extLst>
                <a:ext uri="{FF2B5EF4-FFF2-40B4-BE49-F238E27FC236}">
                  <a16:creationId xmlns:a16="http://schemas.microsoft.com/office/drawing/2014/main" id="{D21E3032-4E9A-DC69-A65F-A1CDD1C9F0A2}"/>
                </a:ext>
              </a:extLst>
            </p:cNvPr>
            <p:cNvSpPr txBox="1">
              <a:spLocks/>
            </p:cNvSpPr>
            <p:nvPr/>
          </p:nvSpPr>
          <p:spPr>
            <a:xfrm>
              <a:off x="694260" y="3791747"/>
              <a:ext cx="11004514" cy="18892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 anchorCtr="0">
              <a:noAutofit/>
            </a:bodyPr>
            <a:lstStyle>
              <a:lvl1pPr marL="457200" lvl="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SzPts val="2800"/>
                <a:buFont typeface="Arial" panose="020B0604020202020204" pitchFamily="34" charset="0"/>
                <a:buNone/>
                <a:defRPr sz="1400" b="0" i="0" kern="12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defRPr>
              </a:lvl1pPr>
              <a:lvl2pPr marL="914400" lvl="1" indent="-381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24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lvl="2" indent="-355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2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800" lvl="3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86000" lvl="4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lvl="5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00400" lvl="6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7600" lvl="7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14800" lvl="8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0" dirty="0">
                  <a:solidFill>
                    <a:srgbClr val="0000FF"/>
                  </a:solidFill>
                  <a:effectLst/>
                  <a:latin typeface="Fira Code" pitchFamily="1" charset="0"/>
                </a:rPr>
                <a:t>function</a:t>
              </a:r>
              <a:r>
                <a:rPr lang="en-US" sz="1800" b="0" dirty="0">
                  <a:solidFill>
                    <a:srgbClr val="000000"/>
                  </a:solidFill>
                  <a:effectLst/>
                  <a:latin typeface="Fira Code" pitchFamily="1" charset="0"/>
                </a:rPr>
                <a:t> </a:t>
              </a:r>
              <a:r>
                <a:rPr lang="en-US" sz="1800" b="0" dirty="0">
                  <a:solidFill>
                    <a:srgbClr val="795E26"/>
                  </a:solidFill>
                  <a:effectLst/>
                  <a:latin typeface="Fira Code" pitchFamily="1" charset="0"/>
                </a:rPr>
                <a:t>App</a:t>
              </a:r>
              <a:r>
                <a:rPr lang="en-US" sz="1800" b="0" dirty="0">
                  <a:solidFill>
                    <a:srgbClr val="000000"/>
                  </a:solidFill>
                  <a:effectLst/>
                  <a:latin typeface="Fira Code" pitchFamily="1" charset="0"/>
                </a:rPr>
                <a:t>() {</a:t>
              </a:r>
            </a:p>
            <a:p>
              <a:r>
                <a:rPr lang="en-US" sz="1800" b="0" dirty="0">
                  <a:solidFill>
                    <a:srgbClr val="000000"/>
                  </a:solidFill>
                  <a:effectLst/>
                  <a:latin typeface="Fira Code" pitchFamily="1" charset="0"/>
                </a:rPr>
                <a:t>    </a:t>
              </a:r>
              <a:r>
                <a:rPr lang="en-US" sz="1800" b="0" dirty="0">
                  <a:solidFill>
                    <a:srgbClr val="0000FF"/>
                  </a:solidFill>
                  <a:effectLst/>
                  <a:latin typeface="Fira Code" pitchFamily="1" charset="0"/>
                </a:rPr>
                <a:t>const</a:t>
              </a:r>
              <a:r>
                <a:rPr lang="en-US" sz="1800" b="0" dirty="0">
                  <a:solidFill>
                    <a:srgbClr val="000000"/>
                  </a:solidFill>
                  <a:effectLst/>
                  <a:latin typeface="Fira Code" pitchFamily="1" charset="0"/>
                </a:rPr>
                <a:t> </a:t>
              </a:r>
              <a:r>
                <a:rPr lang="en-US" sz="1800" b="0" dirty="0" err="1">
                  <a:solidFill>
                    <a:srgbClr val="0070C1"/>
                  </a:solidFill>
                  <a:effectLst/>
                  <a:latin typeface="Fira Code" pitchFamily="1" charset="0"/>
                </a:rPr>
                <a:t>handleMapTypeChange</a:t>
              </a:r>
              <a:r>
                <a:rPr lang="en-US" sz="1800" b="0" dirty="0">
                  <a:solidFill>
                    <a:srgbClr val="000000"/>
                  </a:solidFill>
                  <a:effectLst/>
                  <a:latin typeface="Fira Code" pitchFamily="1" charset="0"/>
                </a:rPr>
                <a:t> = </a:t>
              </a:r>
              <a:r>
                <a:rPr lang="en-US" sz="1800" b="0" dirty="0" err="1">
                  <a:solidFill>
                    <a:srgbClr val="795E26"/>
                  </a:solidFill>
                  <a:effectLst/>
                  <a:latin typeface="Fira Code" pitchFamily="1" charset="0"/>
                </a:rPr>
                <a:t>useCallback</a:t>
              </a:r>
              <a:r>
                <a:rPr lang="en-US" sz="1800" b="0" dirty="0">
                  <a:solidFill>
                    <a:srgbClr val="000000"/>
                  </a:solidFill>
                  <a:effectLst/>
                  <a:latin typeface="Fira Code" pitchFamily="1" charset="0"/>
                </a:rPr>
                <a:t>((</a:t>
              </a:r>
              <a:r>
                <a:rPr lang="en-US" sz="1800" b="0" dirty="0">
                  <a:solidFill>
                    <a:srgbClr val="001080"/>
                  </a:solidFill>
                  <a:effectLst/>
                  <a:latin typeface="Fira Code" pitchFamily="1" charset="0"/>
                </a:rPr>
                <a:t>type</a:t>
              </a:r>
              <a:r>
                <a:rPr lang="en-US" sz="1800" b="0" dirty="0">
                  <a:solidFill>
                    <a:srgbClr val="000000"/>
                  </a:solidFill>
                  <a:effectLst/>
                  <a:latin typeface="Fira Code" pitchFamily="1" charset="0"/>
                </a:rPr>
                <a:t>) </a:t>
              </a:r>
              <a:r>
                <a:rPr lang="en-US" sz="1800" b="0" dirty="0">
                  <a:solidFill>
                    <a:srgbClr val="0000FF"/>
                  </a:solidFill>
                  <a:effectLst/>
                  <a:latin typeface="Fira Code" pitchFamily="1" charset="0"/>
                </a:rPr>
                <a:t>=&gt;</a:t>
              </a:r>
              <a:r>
                <a:rPr lang="en-US" sz="1800" b="0" dirty="0">
                  <a:solidFill>
                    <a:srgbClr val="000000"/>
                  </a:solidFill>
                  <a:effectLst/>
                  <a:latin typeface="Fira Code" pitchFamily="1" charset="0"/>
                </a:rPr>
                <a:t> { }, [])</a:t>
              </a:r>
            </a:p>
            <a:p>
              <a:r>
                <a:rPr lang="en-US" sz="1800" b="0" dirty="0">
                  <a:solidFill>
                    <a:srgbClr val="000000"/>
                  </a:solidFill>
                  <a:effectLst/>
                  <a:latin typeface="Fira Code" pitchFamily="1" charset="0"/>
                </a:rPr>
                <a:t>    </a:t>
              </a:r>
              <a:r>
                <a:rPr lang="en-US" sz="1800" b="0" dirty="0">
                  <a:solidFill>
                    <a:srgbClr val="AF00DB"/>
                  </a:solidFill>
                  <a:effectLst/>
                  <a:latin typeface="Fira Code" pitchFamily="1" charset="0"/>
                </a:rPr>
                <a:t>return</a:t>
              </a:r>
              <a:r>
                <a:rPr lang="en-US" sz="1800" b="0" dirty="0">
                  <a:solidFill>
                    <a:srgbClr val="000000"/>
                  </a:solidFill>
                  <a:effectLst/>
                  <a:latin typeface="Fira Code" pitchFamily="1" charset="0"/>
                </a:rPr>
                <a:t> </a:t>
              </a:r>
              <a:r>
                <a:rPr lang="en-US" sz="1800" b="0" dirty="0">
                  <a:solidFill>
                    <a:srgbClr val="800000"/>
                  </a:solidFill>
                  <a:effectLst/>
                  <a:latin typeface="Fira Code" pitchFamily="1" charset="0"/>
                </a:rPr>
                <a:t>&lt;</a:t>
              </a:r>
              <a:r>
                <a:rPr lang="en-US" sz="1800" b="0" dirty="0">
                  <a:solidFill>
                    <a:srgbClr val="267F99"/>
                  </a:solidFill>
                  <a:effectLst/>
                  <a:latin typeface="Fira Code" pitchFamily="1" charset="0"/>
                </a:rPr>
                <a:t>Chart</a:t>
              </a:r>
              <a:r>
                <a:rPr lang="en-US" sz="1800" b="0" dirty="0">
                  <a:solidFill>
                    <a:srgbClr val="000000"/>
                  </a:solidFill>
                  <a:effectLst/>
                  <a:latin typeface="Fira Code" pitchFamily="1" charset="0"/>
                </a:rPr>
                <a:t> </a:t>
              </a:r>
              <a:r>
                <a:rPr lang="en-US" sz="1800" b="0" dirty="0" err="1">
                  <a:solidFill>
                    <a:srgbClr val="E50000"/>
                  </a:solidFill>
                  <a:effectLst/>
                  <a:latin typeface="Fira Code" pitchFamily="1" charset="0"/>
                </a:rPr>
                <a:t>onTypeChange</a:t>
              </a:r>
              <a:r>
                <a:rPr lang="en-US" sz="1800" b="0" dirty="0">
                  <a:solidFill>
                    <a:srgbClr val="000000"/>
                  </a:solidFill>
                  <a:effectLst/>
                  <a:latin typeface="Fira Code" pitchFamily="1" charset="0"/>
                </a:rPr>
                <a:t>=</a:t>
              </a:r>
              <a:r>
                <a:rPr lang="en-US" sz="1800" b="0" dirty="0">
                  <a:solidFill>
                    <a:srgbClr val="0000FF"/>
                  </a:solidFill>
                  <a:effectLst/>
                  <a:latin typeface="Fira Code" pitchFamily="1" charset="0"/>
                </a:rPr>
                <a:t>{</a:t>
              </a:r>
              <a:r>
                <a:rPr lang="en-US" sz="1800" b="0" dirty="0" err="1">
                  <a:solidFill>
                    <a:srgbClr val="0070C1"/>
                  </a:solidFill>
                  <a:effectLst/>
                  <a:latin typeface="Fira Code" pitchFamily="1" charset="0"/>
                </a:rPr>
                <a:t>handleMapTypeChange</a:t>
              </a:r>
              <a:r>
                <a:rPr lang="en-US" sz="1800" b="0" dirty="0">
                  <a:solidFill>
                    <a:srgbClr val="0000FF"/>
                  </a:solidFill>
                  <a:effectLst/>
                  <a:latin typeface="Fira Code" pitchFamily="1" charset="0"/>
                </a:rPr>
                <a:t>}</a:t>
              </a:r>
              <a:r>
                <a:rPr lang="en-US" sz="1800" b="0" dirty="0">
                  <a:solidFill>
                    <a:srgbClr val="000000"/>
                  </a:solidFill>
                  <a:effectLst/>
                  <a:latin typeface="Fira Code" pitchFamily="1" charset="0"/>
                </a:rPr>
                <a:t> </a:t>
              </a:r>
              <a:r>
                <a:rPr lang="en-US" sz="1800" b="0" dirty="0">
                  <a:solidFill>
                    <a:srgbClr val="800000"/>
                  </a:solidFill>
                  <a:effectLst/>
                  <a:latin typeface="Fira Code" pitchFamily="1" charset="0"/>
                </a:rPr>
                <a:t>/&gt;</a:t>
              </a:r>
              <a:r>
                <a:rPr lang="en-US" sz="1800" b="0" dirty="0">
                  <a:solidFill>
                    <a:srgbClr val="000000"/>
                  </a:solidFill>
                  <a:effectLst/>
                  <a:latin typeface="Fira Code" pitchFamily="1" charset="0"/>
                </a:rPr>
                <a:t>;</a:t>
              </a:r>
            </a:p>
            <a:p>
              <a:r>
                <a:rPr lang="en-US" sz="1800" b="0" dirty="0">
                  <a:solidFill>
                    <a:srgbClr val="000000"/>
                  </a:solidFill>
                  <a:effectLst/>
                  <a:latin typeface="Fira Code" pitchFamily="1" charset="0"/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248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9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596472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 sz="3600" dirty="0"/>
              <a:t>Some additional</a:t>
            </a:r>
            <a:r>
              <a:rPr lang="en-US" sz="4000" dirty="0"/>
              <a:t> </a:t>
            </a:r>
            <a:r>
              <a:rPr lang="en-US" sz="3600" dirty="0"/>
              <a:t>hooks</a:t>
            </a:r>
            <a:endParaRPr lang="en-US" sz="4000" dirty="0"/>
          </a:p>
        </p:txBody>
      </p:sp>
      <p:sp>
        <p:nvSpPr>
          <p:cNvPr id="2" name="Google Shape;638;p19">
            <a:extLst>
              <a:ext uri="{FF2B5EF4-FFF2-40B4-BE49-F238E27FC236}">
                <a16:creationId xmlns:a16="http://schemas.microsoft.com/office/drawing/2014/main" id="{DEA91C30-5B88-5CAF-8D3B-FFC0D100CD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1400" b="0" i="0" kern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000" b="1" dirty="0" err="1"/>
              <a:t>useMemo</a:t>
            </a:r>
            <a:endParaRPr lang="en-US" sz="2000" b="1" dirty="0"/>
          </a:p>
        </p:txBody>
      </p:sp>
      <p:sp>
        <p:nvSpPr>
          <p:cNvPr id="3" name="Google Shape;638;p19">
            <a:extLst>
              <a:ext uri="{FF2B5EF4-FFF2-40B4-BE49-F238E27FC236}">
                <a16:creationId xmlns:a16="http://schemas.microsoft.com/office/drawing/2014/main" id="{4EA841ED-F7D6-D63F-8713-DA2B693F5197}"/>
              </a:ext>
            </a:extLst>
          </p:cNvPr>
          <p:cNvSpPr txBox="1">
            <a:spLocks/>
          </p:cNvSpPr>
          <p:nvPr/>
        </p:nvSpPr>
        <p:spPr>
          <a:xfrm>
            <a:off x="694260" y="1848643"/>
            <a:ext cx="11004514" cy="170138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1400" b="0" i="0" kern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>
                <a:solidFill>
                  <a:srgbClr val="0000FF"/>
                </a:solidFill>
                <a:effectLst/>
                <a:latin typeface="Fira Code" pitchFamily="1" charset="0"/>
              </a:rPr>
              <a:t>function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 </a:t>
            </a:r>
            <a:r>
              <a:rPr lang="en-US" sz="1800" b="0" dirty="0">
                <a:solidFill>
                  <a:srgbClr val="795E26"/>
                </a:solidFill>
                <a:effectLst/>
                <a:latin typeface="Fira Code" pitchFamily="1" charset="0"/>
              </a:rPr>
              <a:t>App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() {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</a:t>
            </a:r>
            <a:r>
              <a:rPr lang="en-US" sz="1800" b="0" dirty="0">
                <a:solidFill>
                  <a:srgbClr val="0000FF"/>
                </a:solidFill>
                <a:effectLst/>
                <a:latin typeface="Fira Code" pitchFamily="1" charset="0"/>
              </a:rPr>
              <a:t>const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 </a:t>
            </a:r>
            <a:r>
              <a:rPr lang="en-US" sz="1800" b="0" dirty="0">
                <a:solidFill>
                  <a:srgbClr val="0070C1"/>
                </a:solidFill>
                <a:effectLst/>
                <a:latin typeface="Fira Code" pitchFamily="1" charset="0"/>
              </a:rPr>
              <a:t>data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 = [{}, {}, {}];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    </a:t>
            </a:r>
            <a:r>
              <a:rPr lang="en-US" sz="1800" b="0" dirty="0">
                <a:solidFill>
                  <a:srgbClr val="AF00DB"/>
                </a:solidFill>
                <a:effectLst/>
                <a:latin typeface="Fira Code" pitchFamily="1" charset="0"/>
              </a:rPr>
              <a:t>return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 </a:t>
            </a:r>
            <a:r>
              <a:rPr lang="en-US" sz="1800" b="0" dirty="0">
                <a:solidFill>
                  <a:srgbClr val="800000"/>
                </a:solidFill>
                <a:effectLst/>
                <a:latin typeface="Fira Code" pitchFamily="1" charset="0"/>
              </a:rPr>
              <a:t>&lt;</a:t>
            </a:r>
            <a:r>
              <a:rPr lang="en-US" sz="1800" b="0" dirty="0">
                <a:solidFill>
                  <a:srgbClr val="267F99"/>
                </a:solidFill>
                <a:effectLst/>
                <a:latin typeface="Fira Code" pitchFamily="1" charset="0"/>
              </a:rPr>
              <a:t>Map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 </a:t>
            </a:r>
            <a:r>
              <a:rPr lang="en-US" sz="1800" b="0" dirty="0">
                <a:solidFill>
                  <a:srgbClr val="E50000"/>
                </a:solidFill>
                <a:effectLst/>
                <a:latin typeface="Fira Code" pitchFamily="1" charset="0"/>
              </a:rPr>
              <a:t>data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=</a:t>
            </a:r>
            <a:r>
              <a:rPr lang="en-US" sz="1800" b="0" dirty="0">
                <a:solidFill>
                  <a:srgbClr val="0000FF"/>
                </a:solidFill>
                <a:effectLst/>
                <a:latin typeface="Fira Code" pitchFamily="1" charset="0"/>
              </a:rPr>
              <a:t>{</a:t>
            </a:r>
            <a:r>
              <a:rPr lang="en-US" sz="1800" b="0" dirty="0">
                <a:solidFill>
                  <a:srgbClr val="0070C1"/>
                </a:solidFill>
                <a:effectLst/>
                <a:latin typeface="Fira Code" pitchFamily="1" charset="0"/>
              </a:rPr>
              <a:t>data</a:t>
            </a:r>
            <a:r>
              <a:rPr lang="en-US" sz="1800" b="0" dirty="0">
                <a:solidFill>
                  <a:srgbClr val="0000FF"/>
                </a:solidFill>
                <a:effectLst/>
                <a:latin typeface="Fira Code" pitchFamily="1" charset="0"/>
              </a:rPr>
              <a:t>}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 </a:t>
            </a:r>
            <a:r>
              <a:rPr lang="en-US" sz="1800" b="0" dirty="0">
                <a:solidFill>
                  <a:srgbClr val="800000"/>
                </a:solidFill>
                <a:effectLst/>
                <a:latin typeface="Fira Code" pitchFamily="1" charset="0"/>
              </a:rPr>
              <a:t>/&gt;</a:t>
            </a:r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;</a:t>
            </a:r>
          </a:p>
          <a:p>
            <a:r>
              <a:rPr lang="en-US" sz="1800" b="0" dirty="0">
                <a:solidFill>
                  <a:srgbClr val="000000"/>
                </a:solidFill>
                <a:effectLst/>
                <a:latin typeface="Fira Code" pitchFamily="1" charset="0"/>
              </a:rPr>
              <a:t>}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FFAB48-FD4E-FCA2-4C78-57EC5E53E1E5}"/>
              </a:ext>
            </a:extLst>
          </p:cNvPr>
          <p:cNvGrpSpPr/>
          <p:nvPr/>
        </p:nvGrpSpPr>
        <p:grpSpPr>
          <a:xfrm>
            <a:off x="114833" y="3791747"/>
            <a:ext cx="11583941" cy="3066253"/>
            <a:chOff x="114833" y="3791747"/>
            <a:chExt cx="11583941" cy="3066253"/>
          </a:xfrm>
        </p:grpSpPr>
        <p:sp>
          <p:nvSpPr>
            <p:cNvPr id="4" name="Google Shape;638;p19">
              <a:extLst>
                <a:ext uri="{FF2B5EF4-FFF2-40B4-BE49-F238E27FC236}">
                  <a16:creationId xmlns:a16="http://schemas.microsoft.com/office/drawing/2014/main" id="{0D5E1A8A-589E-8BFC-EA95-8B153F1F9B11}"/>
                </a:ext>
              </a:extLst>
            </p:cNvPr>
            <p:cNvSpPr txBox="1">
              <a:spLocks/>
            </p:cNvSpPr>
            <p:nvPr/>
          </p:nvSpPr>
          <p:spPr>
            <a:xfrm>
              <a:off x="565168" y="5779545"/>
              <a:ext cx="11004514" cy="10784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 anchorCtr="0">
              <a:noAutofit/>
            </a:bodyPr>
            <a:lstStyle>
              <a:lvl1pPr marL="457200" lvl="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SzPts val="2800"/>
                <a:buFont typeface="Arial" panose="020B0604020202020204" pitchFamily="34" charset="0"/>
                <a:buNone/>
                <a:defRPr sz="1400" b="0" i="0" kern="12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defRPr>
              </a:lvl1pPr>
              <a:lvl2pPr marL="914400" lvl="1" indent="-381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24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lvl="2" indent="-355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2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800" lvl="3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86000" lvl="4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lvl="5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00400" lvl="6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7600" lvl="7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14800" lvl="8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715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b="0" dirty="0">
                  <a:solidFill>
                    <a:schemeClr val="tx1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Create a memorized value and only calculate a new value when dependencies changed.</a:t>
              </a:r>
              <a:endParaRPr lang="en-US" sz="20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685800" lvl="1" indent="0">
                <a:buNone/>
              </a:pPr>
              <a:endPara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685800" lvl="1" indent="0">
                <a:buNone/>
              </a:pPr>
              <a:endPara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r>
                <a:rPr lang="en-US" sz="2000" b="0" dirty="0">
                  <a:solidFill>
                    <a:schemeClr val="tx1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		</a:t>
              </a:r>
            </a:p>
          </p:txBody>
        </p:sp>
        <p:sp>
          <p:nvSpPr>
            <p:cNvPr id="5" name="Google Shape;1852;p39">
              <a:extLst>
                <a:ext uri="{FF2B5EF4-FFF2-40B4-BE49-F238E27FC236}">
                  <a16:creationId xmlns:a16="http://schemas.microsoft.com/office/drawing/2014/main" id="{4030AADF-94B5-DB3F-7B84-AE5E00EB401F}"/>
                </a:ext>
              </a:extLst>
            </p:cNvPr>
            <p:cNvSpPr/>
            <p:nvPr/>
          </p:nvSpPr>
          <p:spPr>
            <a:xfrm>
              <a:off x="114833" y="4384536"/>
              <a:ext cx="579427" cy="3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727" y="19142"/>
                  </a:moveTo>
                  <a:lnTo>
                    <a:pt x="14727" y="12960"/>
                  </a:lnTo>
                  <a:lnTo>
                    <a:pt x="1964" y="12960"/>
                  </a:lnTo>
                  <a:cubicBezTo>
                    <a:pt x="1421" y="12960"/>
                    <a:pt x="982" y="12316"/>
                    <a:pt x="982" y="11520"/>
                  </a:cubicBezTo>
                  <a:lnTo>
                    <a:pt x="982" y="10080"/>
                  </a:lnTo>
                  <a:cubicBezTo>
                    <a:pt x="982" y="9285"/>
                    <a:pt x="1421" y="8640"/>
                    <a:pt x="1964" y="8640"/>
                  </a:cubicBezTo>
                  <a:lnTo>
                    <a:pt x="14727" y="8640"/>
                  </a:lnTo>
                  <a:lnTo>
                    <a:pt x="14727" y="2458"/>
                  </a:lnTo>
                  <a:lnTo>
                    <a:pt x="20415" y="10800"/>
                  </a:lnTo>
                  <a:cubicBezTo>
                    <a:pt x="20415" y="10800"/>
                    <a:pt x="14727" y="19142"/>
                    <a:pt x="14727" y="19142"/>
                  </a:cubicBezTo>
                  <a:close/>
                  <a:moveTo>
                    <a:pt x="21456" y="10291"/>
                  </a:moveTo>
                  <a:lnTo>
                    <a:pt x="14584" y="212"/>
                  </a:lnTo>
                  <a:cubicBezTo>
                    <a:pt x="14495" y="81"/>
                    <a:pt x="14372" y="0"/>
                    <a:pt x="14236" y="0"/>
                  </a:cubicBezTo>
                  <a:cubicBezTo>
                    <a:pt x="13965" y="0"/>
                    <a:pt x="13745" y="322"/>
                    <a:pt x="13745" y="720"/>
                  </a:cubicBezTo>
                  <a:lnTo>
                    <a:pt x="13745" y="7200"/>
                  </a:lnTo>
                  <a:lnTo>
                    <a:pt x="1964" y="7200"/>
                  </a:lnTo>
                  <a:cubicBezTo>
                    <a:pt x="879" y="7200"/>
                    <a:pt x="0" y="8490"/>
                    <a:pt x="0" y="10080"/>
                  </a:cubicBezTo>
                  <a:lnTo>
                    <a:pt x="0" y="11520"/>
                  </a:lnTo>
                  <a:cubicBezTo>
                    <a:pt x="0" y="13110"/>
                    <a:pt x="879" y="14400"/>
                    <a:pt x="1964" y="14400"/>
                  </a:cubicBezTo>
                  <a:lnTo>
                    <a:pt x="13745" y="14400"/>
                  </a:lnTo>
                  <a:lnTo>
                    <a:pt x="13745" y="20880"/>
                  </a:lnTo>
                  <a:cubicBezTo>
                    <a:pt x="13745" y="21278"/>
                    <a:pt x="13965" y="21600"/>
                    <a:pt x="14236" y="21600"/>
                  </a:cubicBezTo>
                  <a:cubicBezTo>
                    <a:pt x="14372" y="21600"/>
                    <a:pt x="14495" y="21520"/>
                    <a:pt x="14583" y="21389"/>
                  </a:cubicBezTo>
                  <a:lnTo>
                    <a:pt x="21456" y="11310"/>
                  </a:lnTo>
                  <a:cubicBezTo>
                    <a:pt x="21545" y="11180"/>
                    <a:pt x="21600" y="11000"/>
                    <a:pt x="21600" y="10800"/>
                  </a:cubicBezTo>
                  <a:cubicBezTo>
                    <a:pt x="21600" y="10601"/>
                    <a:pt x="21545" y="10421"/>
                    <a:pt x="21456" y="10291"/>
                  </a:cubicBezTo>
                </a:path>
              </a:pathLst>
            </a:custGeom>
            <a:solidFill>
              <a:srgbClr val="023066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" name="Google Shape;638;p19">
              <a:extLst>
                <a:ext uri="{FF2B5EF4-FFF2-40B4-BE49-F238E27FC236}">
                  <a16:creationId xmlns:a16="http://schemas.microsoft.com/office/drawing/2014/main" id="{D21E3032-4E9A-DC69-A65F-A1CDD1C9F0A2}"/>
                </a:ext>
              </a:extLst>
            </p:cNvPr>
            <p:cNvSpPr txBox="1">
              <a:spLocks/>
            </p:cNvSpPr>
            <p:nvPr/>
          </p:nvSpPr>
          <p:spPr>
            <a:xfrm>
              <a:off x="694260" y="3791747"/>
              <a:ext cx="11004514" cy="18892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 anchorCtr="0">
              <a:noAutofit/>
            </a:bodyPr>
            <a:lstStyle>
              <a:lvl1pPr marL="457200" lvl="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SzPts val="2800"/>
                <a:buFont typeface="Arial" panose="020B0604020202020204" pitchFamily="34" charset="0"/>
                <a:buNone/>
                <a:defRPr sz="1400" b="0" i="0" kern="12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defRPr>
              </a:lvl1pPr>
              <a:lvl2pPr marL="914400" lvl="1" indent="-381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24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lvl="2" indent="-355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2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800" lvl="3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86000" lvl="4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lvl="5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00400" lvl="6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7600" lvl="7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14800" lvl="8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0" dirty="0">
                  <a:solidFill>
                    <a:srgbClr val="0000FF"/>
                  </a:solidFill>
                  <a:effectLst/>
                  <a:latin typeface="Fira Code" pitchFamily="1" charset="0"/>
                </a:rPr>
                <a:t>function</a:t>
              </a:r>
              <a:r>
                <a:rPr lang="en-US" sz="1800" b="0" dirty="0">
                  <a:solidFill>
                    <a:srgbClr val="000000"/>
                  </a:solidFill>
                  <a:effectLst/>
                  <a:latin typeface="Fira Code" pitchFamily="1" charset="0"/>
                </a:rPr>
                <a:t> </a:t>
              </a:r>
              <a:r>
                <a:rPr lang="en-US" sz="1800" b="0" dirty="0">
                  <a:solidFill>
                    <a:srgbClr val="795E26"/>
                  </a:solidFill>
                  <a:effectLst/>
                  <a:latin typeface="Fira Code" pitchFamily="1" charset="0"/>
                </a:rPr>
                <a:t>App</a:t>
              </a:r>
              <a:r>
                <a:rPr lang="en-US" sz="1800" b="0" dirty="0">
                  <a:solidFill>
                    <a:srgbClr val="000000"/>
                  </a:solidFill>
                  <a:effectLst/>
                  <a:latin typeface="Fira Code" pitchFamily="1" charset="0"/>
                </a:rPr>
                <a:t>() {</a:t>
              </a:r>
            </a:p>
            <a:p>
              <a:r>
                <a:rPr lang="en-US" sz="1800" b="0" dirty="0">
                  <a:solidFill>
                    <a:srgbClr val="000000"/>
                  </a:solidFill>
                  <a:effectLst/>
                  <a:latin typeface="Fira Code" pitchFamily="1" charset="0"/>
                </a:rPr>
                <a:t>    </a:t>
              </a:r>
              <a:r>
                <a:rPr lang="en-US" sz="1800" b="0" dirty="0">
                  <a:solidFill>
                    <a:srgbClr val="0000FF"/>
                  </a:solidFill>
                  <a:effectLst/>
                  <a:latin typeface="Fira Code" pitchFamily="1" charset="0"/>
                </a:rPr>
                <a:t>const</a:t>
              </a:r>
              <a:r>
                <a:rPr lang="en-US" sz="1800" b="0" dirty="0">
                  <a:solidFill>
                    <a:srgbClr val="000000"/>
                  </a:solidFill>
                  <a:effectLst/>
                  <a:latin typeface="Fira Code" pitchFamily="1" charset="0"/>
                </a:rPr>
                <a:t> </a:t>
              </a:r>
              <a:r>
                <a:rPr lang="en-US" sz="1800" b="0" dirty="0">
                  <a:solidFill>
                    <a:srgbClr val="0070C1"/>
                  </a:solidFill>
                  <a:effectLst/>
                  <a:latin typeface="Fira Code" pitchFamily="1" charset="0"/>
                </a:rPr>
                <a:t>data</a:t>
              </a:r>
              <a:r>
                <a:rPr lang="en-US" sz="1800" b="0" dirty="0">
                  <a:solidFill>
                    <a:srgbClr val="000000"/>
                  </a:solidFill>
                  <a:effectLst/>
                  <a:latin typeface="Fira Code" pitchFamily="1" charset="0"/>
                </a:rPr>
                <a:t> = </a:t>
              </a:r>
              <a:r>
                <a:rPr lang="en-US" sz="1800" b="0" dirty="0" err="1">
                  <a:solidFill>
                    <a:srgbClr val="795E26"/>
                  </a:solidFill>
                  <a:effectLst/>
                  <a:latin typeface="Fira Code" pitchFamily="1" charset="0"/>
                </a:rPr>
                <a:t>useMemo</a:t>
              </a:r>
              <a:r>
                <a:rPr lang="en-US" sz="1800" b="0" dirty="0">
                  <a:solidFill>
                    <a:srgbClr val="000000"/>
                  </a:solidFill>
                  <a:effectLst/>
                  <a:latin typeface="Fira Code" pitchFamily="1" charset="0"/>
                </a:rPr>
                <a:t>(() </a:t>
              </a:r>
              <a:r>
                <a:rPr lang="en-US" sz="1800" b="0" dirty="0">
                  <a:solidFill>
                    <a:srgbClr val="0000FF"/>
                  </a:solidFill>
                  <a:effectLst/>
                  <a:latin typeface="Fira Code" pitchFamily="1" charset="0"/>
                </a:rPr>
                <a:t>=&gt;</a:t>
              </a:r>
              <a:r>
                <a:rPr lang="en-US" sz="1800" b="0" dirty="0">
                  <a:solidFill>
                    <a:srgbClr val="000000"/>
                  </a:solidFill>
                  <a:effectLst/>
                  <a:latin typeface="Fira Code" pitchFamily="1" charset="0"/>
                </a:rPr>
                <a:t> [{}, {}, {}], [])</a:t>
              </a:r>
            </a:p>
            <a:p>
              <a:r>
                <a:rPr lang="en-US" sz="1800" b="0" dirty="0">
                  <a:solidFill>
                    <a:srgbClr val="000000"/>
                  </a:solidFill>
                  <a:effectLst/>
                  <a:latin typeface="Fira Code" pitchFamily="1" charset="0"/>
                </a:rPr>
                <a:t>    </a:t>
              </a:r>
              <a:r>
                <a:rPr lang="en-US" sz="1800" b="0" dirty="0">
                  <a:solidFill>
                    <a:srgbClr val="AF00DB"/>
                  </a:solidFill>
                  <a:effectLst/>
                  <a:latin typeface="Fira Code" pitchFamily="1" charset="0"/>
                </a:rPr>
                <a:t>return</a:t>
              </a:r>
              <a:r>
                <a:rPr lang="en-US" sz="1800" b="0" dirty="0">
                  <a:solidFill>
                    <a:srgbClr val="000000"/>
                  </a:solidFill>
                  <a:effectLst/>
                  <a:latin typeface="Fira Code" pitchFamily="1" charset="0"/>
                </a:rPr>
                <a:t> </a:t>
              </a:r>
              <a:r>
                <a:rPr lang="en-US" sz="1800" b="0" dirty="0">
                  <a:solidFill>
                    <a:srgbClr val="800000"/>
                  </a:solidFill>
                  <a:effectLst/>
                  <a:latin typeface="Fira Code" pitchFamily="1" charset="0"/>
                </a:rPr>
                <a:t>&lt;</a:t>
              </a:r>
              <a:r>
                <a:rPr lang="en-US" sz="1800" b="0" dirty="0">
                  <a:solidFill>
                    <a:srgbClr val="267F99"/>
                  </a:solidFill>
                  <a:effectLst/>
                  <a:latin typeface="Fira Code" pitchFamily="1" charset="0"/>
                </a:rPr>
                <a:t>Map</a:t>
              </a:r>
              <a:r>
                <a:rPr lang="en-US" sz="1800" b="0" dirty="0">
                  <a:solidFill>
                    <a:srgbClr val="000000"/>
                  </a:solidFill>
                  <a:effectLst/>
                  <a:latin typeface="Fira Code" pitchFamily="1" charset="0"/>
                </a:rPr>
                <a:t> </a:t>
              </a:r>
              <a:r>
                <a:rPr lang="en-US" sz="1800" b="0" dirty="0">
                  <a:solidFill>
                    <a:srgbClr val="E50000"/>
                  </a:solidFill>
                  <a:effectLst/>
                  <a:latin typeface="Fira Code" pitchFamily="1" charset="0"/>
                </a:rPr>
                <a:t>data</a:t>
              </a:r>
              <a:r>
                <a:rPr lang="en-US" sz="1800" b="0" dirty="0">
                  <a:solidFill>
                    <a:srgbClr val="000000"/>
                  </a:solidFill>
                  <a:effectLst/>
                  <a:latin typeface="Fira Code" pitchFamily="1" charset="0"/>
                </a:rPr>
                <a:t>=</a:t>
              </a:r>
              <a:r>
                <a:rPr lang="en-US" sz="1800" b="0" dirty="0">
                  <a:solidFill>
                    <a:srgbClr val="0000FF"/>
                  </a:solidFill>
                  <a:effectLst/>
                  <a:latin typeface="Fira Code" pitchFamily="1" charset="0"/>
                </a:rPr>
                <a:t>{</a:t>
              </a:r>
              <a:r>
                <a:rPr lang="en-US" sz="1800" b="0" dirty="0">
                  <a:solidFill>
                    <a:srgbClr val="0070C1"/>
                  </a:solidFill>
                  <a:effectLst/>
                  <a:latin typeface="Fira Code" pitchFamily="1" charset="0"/>
                </a:rPr>
                <a:t>data</a:t>
              </a:r>
              <a:r>
                <a:rPr lang="en-US" sz="1800" b="0" dirty="0">
                  <a:solidFill>
                    <a:srgbClr val="0000FF"/>
                  </a:solidFill>
                  <a:effectLst/>
                  <a:latin typeface="Fira Code" pitchFamily="1" charset="0"/>
                </a:rPr>
                <a:t>}</a:t>
              </a:r>
              <a:r>
                <a:rPr lang="en-US" sz="1800" b="0" dirty="0">
                  <a:solidFill>
                    <a:srgbClr val="000000"/>
                  </a:solidFill>
                  <a:effectLst/>
                  <a:latin typeface="Fira Code" pitchFamily="1" charset="0"/>
                </a:rPr>
                <a:t> </a:t>
              </a:r>
              <a:r>
                <a:rPr lang="en-US" sz="1800" b="0" dirty="0">
                  <a:solidFill>
                    <a:srgbClr val="800000"/>
                  </a:solidFill>
                  <a:effectLst/>
                  <a:latin typeface="Fira Code" pitchFamily="1" charset="0"/>
                </a:rPr>
                <a:t>/&gt;</a:t>
              </a:r>
              <a:r>
                <a:rPr lang="en-US" sz="1800" b="0" dirty="0">
                  <a:solidFill>
                    <a:srgbClr val="000000"/>
                  </a:solidFill>
                  <a:effectLst/>
                  <a:latin typeface="Fira Code" pitchFamily="1" charset="0"/>
                </a:rPr>
                <a:t>;</a:t>
              </a:r>
            </a:p>
            <a:p>
              <a:r>
                <a:rPr lang="en-US" sz="1800" b="0" dirty="0">
                  <a:solidFill>
                    <a:srgbClr val="000000"/>
                  </a:solidFill>
                  <a:effectLst/>
                  <a:latin typeface="Fira Code" pitchFamily="1" charset="0"/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854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9"/>
          <p:cNvSpPr txBox="1">
            <a:spLocks noGrp="1"/>
          </p:cNvSpPr>
          <p:nvPr>
            <p:ph type="title"/>
          </p:nvPr>
        </p:nvSpPr>
        <p:spPr>
          <a:xfrm>
            <a:off x="565167" y="423071"/>
            <a:ext cx="5365115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 sz="3600" dirty="0"/>
              <a:t>Best practices for hooks</a:t>
            </a:r>
          </a:p>
        </p:txBody>
      </p:sp>
      <p:sp>
        <p:nvSpPr>
          <p:cNvPr id="638" name="Google Shape;638;p19"/>
          <p:cNvSpPr txBox="1">
            <a:spLocks noGrp="1"/>
          </p:cNvSpPr>
          <p:nvPr>
            <p:ph type="body" idx="1"/>
          </p:nvPr>
        </p:nvSpPr>
        <p:spPr>
          <a:xfrm>
            <a:off x="565168" y="1978453"/>
            <a:ext cx="8237869" cy="81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046726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9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dirty="0"/>
              <a:t>Overview</a:t>
            </a:r>
            <a:endParaRPr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09F4DE-E41A-18CC-29B7-7A8FEC992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57" y="1250378"/>
            <a:ext cx="6191286" cy="4357243"/>
          </a:xfrm>
          <a:prstGeom prst="rect">
            <a:avLst/>
          </a:prstGeom>
        </p:spPr>
      </p:pic>
      <p:sp>
        <p:nvSpPr>
          <p:cNvPr id="4" name="Google Shape;638;p19">
            <a:extLst>
              <a:ext uri="{FF2B5EF4-FFF2-40B4-BE49-F238E27FC236}">
                <a16:creationId xmlns:a16="http://schemas.microsoft.com/office/drawing/2014/main" id="{1E6B8DB1-3488-7969-9A5F-70CFC6420C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36214" y="5638680"/>
            <a:ext cx="2719571" cy="81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000" dirty="0"/>
              <a:t>React component</a:t>
            </a:r>
            <a:endParaRPr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0"/>
          <p:cNvSpPr txBox="1">
            <a:spLocks noGrp="1"/>
          </p:cNvSpPr>
          <p:nvPr>
            <p:ph type="body" idx="1"/>
          </p:nvPr>
        </p:nvSpPr>
        <p:spPr>
          <a:xfrm>
            <a:off x="912832" y="5212014"/>
            <a:ext cx="4652494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Class component</a:t>
            </a:r>
            <a:endParaRPr dirty="0"/>
          </a:p>
        </p:txBody>
      </p:sp>
      <p:sp>
        <p:nvSpPr>
          <p:cNvPr id="511" name="Google Shape;511;p10"/>
          <p:cNvSpPr txBox="1">
            <a:spLocks noGrp="1"/>
          </p:cNvSpPr>
          <p:nvPr>
            <p:ph type="body" idx="2"/>
          </p:nvPr>
        </p:nvSpPr>
        <p:spPr>
          <a:xfrm>
            <a:off x="6647205" y="5212014"/>
            <a:ext cx="4652494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Functional component</a:t>
            </a:r>
            <a:endParaRPr dirty="0"/>
          </a:p>
        </p:txBody>
      </p:sp>
      <p:sp>
        <p:nvSpPr>
          <p:cNvPr id="3" name="Google Shape;637;p19">
            <a:extLst>
              <a:ext uri="{FF2B5EF4-FFF2-40B4-BE49-F238E27FC236}">
                <a16:creationId xmlns:a16="http://schemas.microsoft.com/office/drawing/2014/main" id="{5212AAA5-9057-425A-469E-BB5BB4C118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dirty="0"/>
              <a:t>Overview</a:t>
            </a:r>
            <a:endParaRPr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74458-0C05-2697-5147-90A4EC061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762" y="1243546"/>
            <a:ext cx="3452510" cy="37210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E359E7-CE00-AB4B-50AE-72970C650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7205" y="1243546"/>
            <a:ext cx="4690837" cy="29644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0"/>
          <p:cNvSpPr txBox="1">
            <a:spLocks noGrp="1"/>
          </p:cNvSpPr>
          <p:nvPr>
            <p:ph type="body" idx="1"/>
          </p:nvPr>
        </p:nvSpPr>
        <p:spPr>
          <a:xfrm>
            <a:off x="912832" y="5212014"/>
            <a:ext cx="4652494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Stateful</a:t>
            </a:r>
            <a:endParaRPr dirty="0"/>
          </a:p>
        </p:txBody>
      </p:sp>
      <p:sp>
        <p:nvSpPr>
          <p:cNvPr id="511" name="Google Shape;511;p10"/>
          <p:cNvSpPr txBox="1">
            <a:spLocks noGrp="1"/>
          </p:cNvSpPr>
          <p:nvPr>
            <p:ph type="body" idx="2"/>
          </p:nvPr>
        </p:nvSpPr>
        <p:spPr>
          <a:xfrm>
            <a:off x="6647205" y="5212014"/>
            <a:ext cx="4652494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dirty="0"/>
              <a:t>Stateless</a:t>
            </a:r>
            <a:endParaRPr dirty="0"/>
          </a:p>
        </p:txBody>
      </p:sp>
      <p:sp>
        <p:nvSpPr>
          <p:cNvPr id="3" name="Google Shape;637;p19">
            <a:extLst>
              <a:ext uri="{FF2B5EF4-FFF2-40B4-BE49-F238E27FC236}">
                <a16:creationId xmlns:a16="http://schemas.microsoft.com/office/drawing/2014/main" id="{5212AAA5-9057-425A-469E-BB5BB4C118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dirty="0"/>
              <a:t>Overview</a:t>
            </a:r>
            <a:endParaRPr sz="3600" dirty="0"/>
          </a:p>
        </p:txBody>
      </p:sp>
      <p:sp>
        <p:nvSpPr>
          <p:cNvPr id="2" name="Google Shape;638;p19">
            <a:extLst>
              <a:ext uri="{FF2B5EF4-FFF2-40B4-BE49-F238E27FC236}">
                <a16:creationId xmlns:a16="http://schemas.microsoft.com/office/drawing/2014/main" id="{F4F4DBAB-3879-15B8-70A7-1BF8CC155FEF}"/>
              </a:ext>
            </a:extLst>
          </p:cNvPr>
          <p:cNvSpPr txBox="1">
            <a:spLocks/>
          </p:cNvSpPr>
          <p:nvPr/>
        </p:nvSpPr>
        <p:spPr>
          <a:xfrm>
            <a:off x="912832" y="1493926"/>
            <a:ext cx="4903086" cy="283856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1800" b="1" i="0" kern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</a:rPr>
              <a:t>Class components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</a:rPr>
              <a:t>Retain internal state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</a:rPr>
              <a:t>Have lifecycle interaction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</a:rPr>
              <a:t>Complex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</a:rPr>
              <a:t>Not easy to test logic</a:t>
            </a:r>
            <a:endParaRPr lang="en-US" b="0" dirty="0"/>
          </a:p>
        </p:txBody>
      </p:sp>
      <p:sp>
        <p:nvSpPr>
          <p:cNvPr id="4" name="Google Shape;638;p19">
            <a:extLst>
              <a:ext uri="{FF2B5EF4-FFF2-40B4-BE49-F238E27FC236}">
                <a16:creationId xmlns:a16="http://schemas.microsoft.com/office/drawing/2014/main" id="{546D7E65-41C2-79C2-8EAF-C7EC176E3730}"/>
              </a:ext>
            </a:extLst>
          </p:cNvPr>
          <p:cNvSpPr txBox="1">
            <a:spLocks/>
          </p:cNvSpPr>
          <p:nvPr/>
        </p:nvSpPr>
        <p:spPr>
          <a:xfrm>
            <a:off x="6647205" y="1493925"/>
            <a:ext cx="4903086" cy="283856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1800" b="1" i="0" kern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</a:rPr>
              <a:t>Pure functions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</a:rPr>
              <a:t>No state, no lifecycle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</a:rPr>
              <a:t>Simple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</a:rPr>
              <a:t>Easy to reuse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</a:rPr>
              <a:t>Easy to test</a:t>
            </a:r>
          </a:p>
        </p:txBody>
      </p:sp>
    </p:spTree>
    <p:extLst>
      <p:ext uri="{BB962C8B-B14F-4D97-AF65-F5344CB8AC3E}">
        <p14:creationId xmlns:p14="http://schemas.microsoft.com/office/powerpoint/2010/main" val="2291732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9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dirty="0"/>
              <a:t>Overview</a:t>
            </a:r>
            <a:endParaRPr sz="36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5217C11-D2B0-5FB1-6E56-B0CB4C26747B}"/>
              </a:ext>
            </a:extLst>
          </p:cNvPr>
          <p:cNvGrpSpPr/>
          <p:nvPr/>
        </p:nvGrpSpPr>
        <p:grpSpPr>
          <a:xfrm>
            <a:off x="792519" y="1356129"/>
            <a:ext cx="9646536" cy="1906256"/>
            <a:chOff x="707140" y="1046494"/>
            <a:chExt cx="9646536" cy="1906256"/>
          </a:xfrm>
        </p:grpSpPr>
        <p:sp>
          <p:nvSpPr>
            <p:cNvPr id="13" name="Google Shape;638;p19">
              <a:extLst>
                <a:ext uri="{FF2B5EF4-FFF2-40B4-BE49-F238E27FC236}">
                  <a16:creationId xmlns:a16="http://schemas.microsoft.com/office/drawing/2014/main" id="{0C7BEC26-FF72-CE13-86A2-D9B355019E8D}"/>
                </a:ext>
              </a:extLst>
            </p:cNvPr>
            <p:cNvSpPr txBox="1">
              <a:spLocks/>
            </p:cNvSpPr>
            <p:nvPr/>
          </p:nvSpPr>
          <p:spPr>
            <a:xfrm>
              <a:off x="707140" y="1046494"/>
              <a:ext cx="5217411" cy="812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 anchorCtr="0">
              <a:noAutofit/>
            </a:bodyPr>
            <a:lstStyle>
              <a:lvl1pPr marL="457200" lvl="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SzPts val="2800"/>
                <a:buFont typeface="Arial" panose="020B0604020202020204" pitchFamily="34" charset="0"/>
                <a:buNone/>
                <a:defRPr sz="1400" b="0" i="0" kern="12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defRPr>
              </a:lvl1pPr>
              <a:lvl2pPr marL="914400" lvl="1" indent="-381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24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lvl="2" indent="-355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2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800" lvl="3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86000" lvl="4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lvl="5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00400" lvl="6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7600" lvl="7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14800" lvl="8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/>
              <a:r>
                <a:rPr lang="en-US" sz="2000" b="1" dirty="0"/>
                <a:t>What we saw here?</a:t>
              </a:r>
            </a:p>
          </p:txBody>
        </p:sp>
        <p:sp>
          <p:nvSpPr>
            <p:cNvPr id="15" name="Google Shape;638;p19">
              <a:extLst>
                <a:ext uri="{FF2B5EF4-FFF2-40B4-BE49-F238E27FC236}">
                  <a16:creationId xmlns:a16="http://schemas.microsoft.com/office/drawing/2014/main" id="{77DE9C2D-00D3-7420-67C3-E95C6794CD02}"/>
                </a:ext>
              </a:extLst>
            </p:cNvPr>
            <p:cNvSpPr txBox="1">
              <a:spLocks/>
            </p:cNvSpPr>
            <p:nvPr/>
          </p:nvSpPr>
          <p:spPr>
            <a:xfrm>
              <a:off x="1495426" y="1563628"/>
              <a:ext cx="8858250" cy="13891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 anchorCtr="0">
              <a:noAutofit/>
            </a:bodyPr>
            <a:lstStyle>
              <a:lvl1pPr marL="457200" lvl="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SzPts val="2800"/>
                <a:buFont typeface="Arial" panose="020B0604020202020204" pitchFamily="34" charset="0"/>
                <a:buNone/>
                <a:defRPr sz="1400" b="0" i="0" kern="12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defRPr>
              </a:lvl1pPr>
              <a:lvl2pPr marL="914400" lvl="1" indent="-381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24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lvl="2" indent="-355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2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800" lvl="3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86000" lvl="4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lvl="5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00400" lvl="6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7600" lvl="7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14800" lvl="8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 err="1"/>
                <a:t>Javascript</a:t>
              </a:r>
              <a:r>
                <a:rPr lang="en-US" sz="2000" dirty="0"/>
                <a:t> is functional programming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Class components become more complex and difficult to maintain and test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Class components have lifecycle functions can cause confusion </a:t>
              </a:r>
            </a:p>
          </p:txBody>
        </p:sp>
        <p:sp>
          <p:nvSpPr>
            <p:cNvPr id="16" name="Google Shape;1852;p39">
              <a:extLst>
                <a:ext uri="{FF2B5EF4-FFF2-40B4-BE49-F238E27FC236}">
                  <a16:creationId xmlns:a16="http://schemas.microsoft.com/office/drawing/2014/main" id="{4E5114B4-0E82-E87D-96A0-8FBBBC6F1571}"/>
                </a:ext>
              </a:extLst>
            </p:cNvPr>
            <p:cNvSpPr/>
            <p:nvPr/>
          </p:nvSpPr>
          <p:spPr>
            <a:xfrm>
              <a:off x="792519" y="1795902"/>
              <a:ext cx="579427" cy="3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727" y="19142"/>
                  </a:moveTo>
                  <a:lnTo>
                    <a:pt x="14727" y="12960"/>
                  </a:lnTo>
                  <a:lnTo>
                    <a:pt x="1964" y="12960"/>
                  </a:lnTo>
                  <a:cubicBezTo>
                    <a:pt x="1421" y="12960"/>
                    <a:pt x="982" y="12316"/>
                    <a:pt x="982" y="11520"/>
                  </a:cubicBezTo>
                  <a:lnTo>
                    <a:pt x="982" y="10080"/>
                  </a:lnTo>
                  <a:cubicBezTo>
                    <a:pt x="982" y="9285"/>
                    <a:pt x="1421" y="8640"/>
                    <a:pt x="1964" y="8640"/>
                  </a:cubicBezTo>
                  <a:lnTo>
                    <a:pt x="14727" y="8640"/>
                  </a:lnTo>
                  <a:lnTo>
                    <a:pt x="14727" y="2458"/>
                  </a:lnTo>
                  <a:lnTo>
                    <a:pt x="20415" y="10800"/>
                  </a:lnTo>
                  <a:cubicBezTo>
                    <a:pt x="20415" y="10800"/>
                    <a:pt x="14727" y="19142"/>
                    <a:pt x="14727" y="19142"/>
                  </a:cubicBezTo>
                  <a:close/>
                  <a:moveTo>
                    <a:pt x="21456" y="10291"/>
                  </a:moveTo>
                  <a:lnTo>
                    <a:pt x="14584" y="212"/>
                  </a:lnTo>
                  <a:cubicBezTo>
                    <a:pt x="14495" y="81"/>
                    <a:pt x="14372" y="0"/>
                    <a:pt x="14236" y="0"/>
                  </a:cubicBezTo>
                  <a:cubicBezTo>
                    <a:pt x="13965" y="0"/>
                    <a:pt x="13745" y="322"/>
                    <a:pt x="13745" y="720"/>
                  </a:cubicBezTo>
                  <a:lnTo>
                    <a:pt x="13745" y="7200"/>
                  </a:lnTo>
                  <a:lnTo>
                    <a:pt x="1964" y="7200"/>
                  </a:lnTo>
                  <a:cubicBezTo>
                    <a:pt x="879" y="7200"/>
                    <a:pt x="0" y="8490"/>
                    <a:pt x="0" y="10080"/>
                  </a:cubicBezTo>
                  <a:lnTo>
                    <a:pt x="0" y="11520"/>
                  </a:lnTo>
                  <a:cubicBezTo>
                    <a:pt x="0" y="13110"/>
                    <a:pt x="879" y="14400"/>
                    <a:pt x="1964" y="14400"/>
                  </a:cubicBezTo>
                  <a:lnTo>
                    <a:pt x="13745" y="14400"/>
                  </a:lnTo>
                  <a:lnTo>
                    <a:pt x="13745" y="20880"/>
                  </a:lnTo>
                  <a:cubicBezTo>
                    <a:pt x="13745" y="21278"/>
                    <a:pt x="13965" y="21600"/>
                    <a:pt x="14236" y="21600"/>
                  </a:cubicBezTo>
                  <a:cubicBezTo>
                    <a:pt x="14372" y="21600"/>
                    <a:pt x="14495" y="21520"/>
                    <a:pt x="14583" y="21389"/>
                  </a:cubicBezTo>
                  <a:lnTo>
                    <a:pt x="21456" y="11310"/>
                  </a:lnTo>
                  <a:cubicBezTo>
                    <a:pt x="21545" y="11180"/>
                    <a:pt x="21600" y="11000"/>
                    <a:pt x="21600" y="10800"/>
                  </a:cubicBezTo>
                  <a:cubicBezTo>
                    <a:pt x="21600" y="10601"/>
                    <a:pt x="21545" y="10421"/>
                    <a:pt x="21456" y="10291"/>
                  </a:cubicBezTo>
                </a:path>
              </a:pathLst>
            </a:custGeom>
            <a:solidFill>
              <a:srgbClr val="023066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BE6E01-4225-C651-AC5C-2B0BADFCA229}"/>
              </a:ext>
            </a:extLst>
          </p:cNvPr>
          <p:cNvGrpSpPr/>
          <p:nvPr/>
        </p:nvGrpSpPr>
        <p:grpSpPr>
          <a:xfrm>
            <a:off x="877897" y="4173329"/>
            <a:ext cx="9561157" cy="2657082"/>
            <a:chOff x="877897" y="3638942"/>
            <a:chExt cx="9561157" cy="2657082"/>
          </a:xfrm>
        </p:grpSpPr>
        <p:sp>
          <p:nvSpPr>
            <p:cNvPr id="20" name="Google Shape;638;p19">
              <a:extLst>
                <a:ext uri="{FF2B5EF4-FFF2-40B4-BE49-F238E27FC236}">
                  <a16:creationId xmlns:a16="http://schemas.microsoft.com/office/drawing/2014/main" id="{71A5FF12-3E9E-DFB0-D60D-359EF6DDFAF9}"/>
                </a:ext>
              </a:extLst>
            </p:cNvPr>
            <p:cNvSpPr txBox="1">
              <a:spLocks/>
            </p:cNvSpPr>
            <p:nvPr/>
          </p:nvSpPr>
          <p:spPr>
            <a:xfrm>
              <a:off x="1580804" y="3638942"/>
              <a:ext cx="8858250" cy="26570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 anchorCtr="0">
              <a:noAutofit/>
            </a:bodyPr>
            <a:lstStyle>
              <a:lvl1pPr marL="457200" lvl="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SzPts val="2800"/>
                <a:buFont typeface="Arial" panose="020B0604020202020204" pitchFamily="34" charset="0"/>
                <a:buNone/>
                <a:defRPr sz="1400" b="0" i="0" kern="12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defRPr>
              </a:lvl1pPr>
              <a:lvl2pPr marL="914400" lvl="1" indent="-381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24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lvl="2" indent="-355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2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800" lvl="3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86000" lvl="4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lvl="5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00400" lvl="6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7600" lvl="7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14800" lvl="8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dirty="0"/>
                <a:t>Functions that enhance </a:t>
              </a:r>
              <a:r>
                <a:rPr lang="en-US" sz="2000" b="1" i="1" dirty="0"/>
                <a:t>Functional components </a:t>
              </a:r>
              <a:r>
                <a:rPr lang="en-US" sz="2000" dirty="0"/>
                <a:t>with state maintaining and side-effects capabilities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000" dirty="0"/>
                <a:t>Introduce in React 16.8</a:t>
              </a:r>
            </a:p>
          </p:txBody>
        </p:sp>
        <p:sp>
          <p:nvSpPr>
            <p:cNvPr id="21" name="Google Shape;1852;p39">
              <a:extLst>
                <a:ext uri="{FF2B5EF4-FFF2-40B4-BE49-F238E27FC236}">
                  <a16:creationId xmlns:a16="http://schemas.microsoft.com/office/drawing/2014/main" id="{B17A6892-90FE-D87F-7C00-AF542104C7BF}"/>
                </a:ext>
              </a:extLst>
            </p:cNvPr>
            <p:cNvSpPr/>
            <p:nvPr/>
          </p:nvSpPr>
          <p:spPr>
            <a:xfrm>
              <a:off x="877897" y="3984330"/>
              <a:ext cx="579427" cy="3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727" y="19142"/>
                  </a:moveTo>
                  <a:lnTo>
                    <a:pt x="14727" y="12960"/>
                  </a:lnTo>
                  <a:lnTo>
                    <a:pt x="1964" y="12960"/>
                  </a:lnTo>
                  <a:cubicBezTo>
                    <a:pt x="1421" y="12960"/>
                    <a:pt x="982" y="12316"/>
                    <a:pt x="982" y="11520"/>
                  </a:cubicBezTo>
                  <a:lnTo>
                    <a:pt x="982" y="10080"/>
                  </a:lnTo>
                  <a:cubicBezTo>
                    <a:pt x="982" y="9285"/>
                    <a:pt x="1421" y="8640"/>
                    <a:pt x="1964" y="8640"/>
                  </a:cubicBezTo>
                  <a:lnTo>
                    <a:pt x="14727" y="8640"/>
                  </a:lnTo>
                  <a:lnTo>
                    <a:pt x="14727" y="2458"/>
                  </a:lnTo>
                  <a:lnTo>
                    <a:pt x="20415" y="10800"/>
                  </a:lnTo>
                  <a:cubicBezTo>
                    <a:pt x="20415" y="10800"/>
                    <a:pt x="14727" y="19142"/>
                    <a:pt x="14727" y="19142"/>
                  </a:cubicBezTo>
                  <a:close/>
                  <a:moveTo>
                    <a:pt x="21456" y="10291"/>
                  </a:moveTo>
                  <a:lnTo>
                    <a:pt x="14584" y="212"/>
                  </a:lnTo>
                  <a:cubicBezTo>
                    <a:pt x="14495" y="81"/>
                    <a:pt x="14372" y="0"/>
                    <a:pt x="14236" y="0"/>
                  </a:cubicBezTo>
                  <a:cubicBezTo>
                    <a:pt x="13965" y="0"/>
                    <a:pt x="13745" y="322"/>
                    <a:pt x="13745" y="720"/>
                  </a:cubicBezTo>
                  <a:lnTo>
                    <a:pt x="13745" y="7200"/>
                  </a:lnTo>
                  <a:lnTo>
                    <a:pt x="1964" y="7200"/>
                  </a:lnTo>
                  <a:cubicBezTo>
                    <a:pt x="879" y="7200"/>
                    <a:pt x="0" y="8490"/>
                    <a:pt x="0" y="10080"/>
                  </a:cubicBezTo>
                  <a:lnTo>
                    <a:pt x="0" y="11520"/>
                  </a:lnTo>
                  <a:cubicBezTo>
                    <a:pt x="0" y="13110"/>
                    <a:pt x="879" y="14400"/>
                    <a:pt x="1964" y="14400"/>
                  </a:cubicBezTo>
                  <a:lnTo>
                    <a:pt x="13745" y="14400"/>
                  </a:lnTo>
                  <a:lnTo>
                    <a:pt x="13745" y="20880"/>
                  </a:lnTo>
                  <a:cubicBezTo>
                    <a:pt x="13745" y="21278"/>
                    <a:pt x="13965" y="21600"/>
                    <a:pt x="14236" y="21600"/>
                  </a:cubicBezTo>
                  <a:cubicBezTo>
                    <a:pt x="14372" y="21600"/>
                    <a:pt x="14495" y="21520"/>
                    <a:pt x="14583" y="21389"/>
                  </a:cubicBezTo>
                  <a:lnTo>
                    <a:pt x="21456" y="11310"/>
                  </a:lnTo>
                  <a:cubicBezTo>
                    <a:pt x="21545" y="11180"/>
                    <a:pt x="21600" y="11000"/>
                    <a:pt x="21600" y="10800"/>
                  </a:cubicBezTo>
                  <a:cubicBezTo>
                    <a:pt x="21600" y="10601"/>
                    <a:pt x="21545" y="10421"/>
                    <a:pt x="21456" y="10291"/>
                  </a:cubicBezTo>
                </a:path>
              </a:pathLst>
            </a:custGeom>
            <a:solidFill>
              <a:srgbClr val="023066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1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2" name="Google Shape;638;p19">
            <a:extLst>
              <a:ext uri="{FF2B5EF4-FFF2-40B4-BE49-F238E27FC236}">
                <a16:creationId xmlns:a16="http://schemas.microsoft.com/office/drawing/2014/main" id="{EFC84D6E-57C1-71D4-5761-CE9FD0742A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92518" y="3767018"/>
            <a:ext cx="5217411" cy="81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2000" b="1" dirty="0"/>
              <a:t>What is Hooks?</a:t>
            </a:r>
            <a:endParaRPr sz="2000" b="1" dirty="0"/>
          </a:p>
        </p:txBody>
      </p:sp>
    </p:spTree>
    <p:extLst>
      <p:ext uri="{BB962C8B-B14F-4D97-AF65-F5344CB8AC3E}">
        <p14:creationId xmlns:p14="http://schemas.microsoft.com/office/powerpoint/2010/main" val="956674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9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 dirty="0"/>
              <a:t>Overview</a:t>
            </a:r>
            <a:endParaRPr sz="36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CBCC629-CA93-9369-C814-1E5AB2EF5E46}"/>
              </a:ext>
            </a:extLst>
          </p:cNvPr>
          <p:cNvGrpSpPr/>
          <p:nvPr/>
        </p:nvGrpSpPr>
        <p:grpSpPr>
          <a:xfrm>
            <a:off x="792519" y="1356129"/>
            <a:ext cx="9646536" cy="1906256"/>
            <a:chOff x="707140" y="1046494"/>
            <a:chExt cx="9646536" cy="1906256"/>
          </a:xfrm>
        </p:grpSpPr>
        <p:sp>
          <p:nvSpPr>
            <p:cNvPr id="5" name="Google Shape;638;p19">
              <a:extLst>
                <a:ext uri="{FF2B5EF4-FFF2-40B4-BE49-F238E27FC236}">
                  <a16:creationId xmlns:a16="http://schemas.microsoft.com/office/drawing/2014/main" id="{FACC493A-1ABD-BE8B-2A16-DA90F28321D3}"/>
                </a:ext>
              </a:extLst>
            </p:cNvPr>
            <p:cNvSpPr txBox="1">
              <a:spLocks/>
            </p:cNvSpPr>
            <p:nvPr/>
          </p:nvSpPr>
          <p:spPr>
            <a:xfrm>
              <a:off x="707140" y="1046494"/>
              <a:ext cx="5217411" cy="812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 anchorCtr="0">
              <a:noAutofit/>
            </a:bodyPr>
            <a:lstStyle>
              <a:lvl1pPr marL="457200" lvl="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SzPts val="2800"/>
                <a:buFont typeface="Arial" panose="020B0604020202020204" pitchFamily="34" charset="0"/>
                <a:buNone/>
                <a:defRPr sz="1400" b="0" i="0" kern="12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defRPr>
              </a:lvl1pPr>
              <a:lvl2pPr marL="914400" lvl="1" indent="-381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24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lvl="2" indent="-355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2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800" lvl="3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86000" lvl="4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lvl="5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00400" lvl="6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7600" lvl="7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14800" lvl="8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/>
              <a:r>
                <a:rPr lang="en-US" sz="2000" b="1" dirty="0"/>
                <a:t>What hooks can do</a:t>
              </a:r>
            </a:p>
          </p:txBody>
        </p:sp>
        <p:sp>
          <p:nvSpPr>
            <p:cNvPr id="6" name="Google Shape;638;p19">
              <a:extLst>
                <a:ext uri="{FF2B5EF4-FFF2-40B4-BE49-F238E27FC236}">
                  <a16:creationId xmlns:a16="http://schemas.microsoft.com/office/drawing/2014/main" id="{82CBE9A1-5E5E-7E9E-94DB-AEEF0EF039C9}"/>
                </a:ext>
              </a:extLst>
            </p:cNvPr>
            <p:cNvSpPr txBox="1">
              <a:spLocks/>
            </p:cNvSpPr>
            <p:nvPr/>
          </p:nvSpPr>
          <p:spPr>
            <a:xfrm>
              <a:off x="1495426" y="1563628"/>
              <a:ext cx="8858250" cy="13891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horz" wrap="square" lIns="91425" tIns="45700" rIns="91425" bIns="45700" rtlCol="0" anchor="t" anchorCtr="0">
              <a:noAutofit/>
            </a:bodyPr>
            <a:lstStyle>
              <a:lvl1pPr marL="457200" lvl="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SzPts val="2800"/>
                <a:buFont typeface="Arial" panose="020B0604020202020204" pitchFamily="34" charset="0"/>
                <a:buNone/>
                <a:defRPr sz="1400" b="0" i="0" kern="12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defRPr>
              </a:lvl1pPr>
              <a:lvl2pPr marL="914400" lvl="1" indent="-3810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2400"/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lvl="2" indent="-355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2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800" lvl="3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86000" lvl="4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43200" lvl="5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00400" lvl="6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7600" lvl="7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14800" lvl="8" indent="-3429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SzPts val="1800"/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Simple and reduce many lines of codes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Let us use state in functional components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Functional components no longer stateless now</a:t>
              </a:r>
            </a:p>
          </p:txBody>
        </p:sp>
        <p:sp>
          <p:nvSpPr>
            <p:cNvPr id="7" name="Google Shape;1852;p39">
              <a:extLst>
                <a:ext uri="{FF2B5EF4-FFF2-40B4-BE49-F238E27FC236}">
                  <a16:creationId xmlns:a16="http://schemas.microsoft.com/office/drawing/2014/main" id="{8A1FEB73-37DD-AECB-B02B-D3FAE06A3FAD}"/>
                </a:ext>
              </a:extLst>
            </p:cNvPr>
            <p:cNvSpPr/>
            <p:nvPr/>
          </p:nvSpPr>
          <p:spPr>
            <a:xfrm>
              <a:off x="792519" y="1795902"/>
              <a:ext cx="579427" cy="3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727" y="19142"/>
                  </a:moveTo>
                  <a:lnTo>
                    <a:pt x="14727" y="12960"/>
                  </a:lnTo>
                  <a:lnTo>
                    <a:pt x="1964" y="12960"/>
                  </a:lnTo>
                  <a:cubicBezTo>
                    <a:pt x="1421" y="12960"/>
                    <a:pt x="982" y="12316"/>
                    <a:pt x="982" y="11520"/>
                  </a:cubicBezTo>
                  <a:lnTo>
                    <a:pt x="982" y="10080"/>
                  </a:lnTo>
                  <a:cubicBezTo>
                    <a:pt x="982" y="9285"/>
                    <a:pt x="1421" y="8640"/>
                    <a:pt x="1964" y="8640"/>
                  </a:cubicBezTo>
                  <a:lnTo>
                    <a:pt x="14727" y="8640"/>
                  </a:lnTo>
                  <a:lnTo>
                    <a:pt x="14727" y="2458"/>
                  </a:lnTo>
                  <a:lnTo>
                    <a:pt x="20415" y="10800"/>
                  </a:lnTo>
                  <a:cubicBezTo>
                    <a:pt x="20415" y="10800"/>
                    <a:pt x="14727" y="19142"/>
                    <a:pt x="14727" y="19142"/>
                  </a:cubicBezTo>
                  <a:close/>
                  <a:moveTo>
                    <a:pt x="21456" y="10291"/>
                  </a:moveTo>
                  <a:lnTo>
                    <a:pt x="14584" y="212"/>
                  </a:lnTo>
                  <a:cubicBezTo>
                    <a:pt x="14495" y="81"/>
                    <a:pt x="14372" y="0"/>
                    <a:pt x="14236" y="0"/>
                  </a:cubicBezTo>
                  <a:cubicBezTo>
                    <a:pt x="13965" y="0"/>
                    <a:pt x="13745" y="322"/>
                    <a:pt x="13745" y="720"/>
                  </a:cubicBezTo>
                  <a:lnTo>
                    <a:pt x="13745" y="7200"/>
                  </a:lnTo>
                  <a:lnTo>
                    <a:pt x="1964" y="7200"/>
                  </a:lnTo>
                  <a:cubicBezTo>
                    <a:pt x="879" y="7200"/>
                    <a:pt x="0" y="8490"/>
                    <a:pt x="0" y="10080"/>
                  </a:cubicBezTo>
                  <a:lnTo>
                    <a:pt x="0" y="11520"/>
                  </a:lnTo>
                  <a:cubicBezTo>
                    <a:pt x="0" y="13110"/>
                    <a:pt x="879" y="14400"/>
                    <a:pt x="1964" y="14400"/>
                  </a:cubicBezTo>
                  <a:lnTo>
                    <a:pt x="13745" y="14400"/>
                  </a:lnTo>
                  <a:lnTo>
                    <a:pt x="13745" y="20880"/>
                  </a:lnTo>
                  <a:cubicBezTo>
                    <a:pt x="13745" y="21278"/>
                    <a:pt x="13965" y="21600"/>
                    <a:pt x="14236" y="21600"/>
                  </a:cubicBezTo>
                  <a:cubicBezTo>
                    <a:pt x="14372" y="21600"/>
                    <a:pt x="14495" y="21520"/>
                    <a:pt x="14583" y="21389"/>
                  </a:cubicBezTo>
                  <a:lnTo>
                    <a:pt x="21456" y="11310"/>
                  </a:lnTo>
                  <a:cubicBezTo>
                    <a:pt x="21545" y="11180"/>
                    <a:pt x="21600" y="11000"/>
                    <a:pt x="21600" y="10800"/>
                  </a:cubicBezTo>
                  <a:cubicBezTo>
                    <a:pt x="21600" y="10601"/>
                    <a:pt x="21545" y="10421"/>
                    <a:pt x="21456" y="10291"/>
                  </a:cubicBezTo>
                </a:path>
              </a:pathLst>
            </a:custGeom>
            <a:solidFill>
              <a:srgbClr val="023066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9C9546A-33BE-4019-DE37-3573FE24D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95794" y="3429000"/>
            <a:ext cx="3714405" cy="163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09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9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 sz="3600" dirty="0"/>
              <a:t>Introduce hooks APIs</a:t>
            </a:r>
          </a:p>
        </p:txBody>
      </p:sp>
      <p:sp>
        <p:nvSpPr>
          <p:cNvPr id="2" name="Google Shape;638;p19">
            <a:extLst>
              <a:ext uri="{FF2B5EF4-FFF2-40B4-BE49-F238E27FC236}">
                <a16:creationId xmlns:a16="http://schemas.microsoft.com/office/drawing/2014/main" id="{75980FE3-C298-9048-C81C-EF81BEF7A5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1400" b="0" i="0" kern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000" b="1" dirty="0" err="1"/>
              <a:t>useState</a:t>
            </a:r>
            <a:endParaRPr lang="en-US" sz="2000" b="1" dirty="0"/>
          </a:p>
        </p:txBody>
      </p:sp>
      <p:sp>
        <p:nvSpPr>
          <p:cNvPr id="7" name="Google Shape;638;p19">
            <a:extLst>
              <a:ext uri="{FF2B5EF4-FFF2-40B4-BE49-F238E27FC236}">
                <a16:creationId xmlns:a16="http://schemas.microsoft.com/office/drawing/2014/main" id="{A5A0B47E-45EE-5B91-2113-F8CC65CA84CD}"/>
              </a:ext>
            </a:extLst>
          </p:cNvPr>
          <p:cNvSpPr txBox="1">
            <a:spLocks/>
          </p:cNvSpPr>
          <p:nvPr/>
        </p:nvSpPr>
        <p:spPr>
          <a:xfrm>
            <a:off x="593743" y="2066925"/>
            <a:ext cx="11004514" cy="436800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1400" b="0" i="0" kern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basic hooks that make functional components can use state</a:t>
            </a:r>
          </a:p>
          <a:p>
            <a:endParaRPr lang="en-US" sz="2000" dirty="0">
              <a:solidFill>
                <a:srgbClr val="0000FF"/>
              </a:solidFill>
              <a:latin typeface="Fira Code" pitchFamily="1" charset="0"/>
            </a:endParaRPr>
          </a:p>
          <a:p>
            <a:r>
              <a:rPr lang="en-US" sz="2000" b="0" dirty="0">
                <a:solidFill>
                  <a:srgbClr val="0000FF"/>
                </a:solidFill>
                <a:effectLst/>
                <a:latin typeface="Fira Code" pitchFamily="1" charset="0"/>
              </a:rPr>
              <a:t>		const</a:t>
            </a:r>
            <a:r>
              <a:rPr lang="en-US" sz="2000" b="0" dirty="0">
                <a:solidFill>
                  <a:srgbClr val="000000"/>
                </a:solidFill>
                <a:effectLst/>
                <a:latin typeface="Fira Code" pitchFamily="1" charset="0"/>
              </a:rPr>
              <a:t> [</a:t>
            </a:r>
            <a:r>
              <a:rPr lang="en-US" sz="2000" b="0" dirty="0">
                <a:solidFill>
                  <a:srgbClr val="0070C1"/>
                </a:solidFill>
                <a:effectLst/>
                <a:latin typeface="Fira Code" pitchFamily="1" charset="0"/>
              </a:rPr>
              <a:t>state</a:t>
            </a:r>
            <a:r>
              <a:rPr lang="en-US" sz="2000" b="0" dirty="0">
                <a:solidFill>
                  <a:srgbClr val="000000"/>
                </a:solidFill>
                <a:effectLst/>
                <a:latin typeface="Fira Code" pitchFamily="1" charset="0"/>
              </a:rPr>
              <a:t>, </a:t>
            </a:r>
            <a:r>
              <a:rPr lang="en-US" sz="2000" b="0" dirty="0" err="1">
                <a:solidFill>
                  <a:srgbClr val="795E26"/>
                </a:solidFill>
                <a:effectLst/>
                <a:latin typeface="Fira Code" pitchFamily="1" charset="0"/>
              </a:rPr>
              <a:t>setState</a:t>
            </a:r>
            <a:r>
              <a:rPr lang="en-US" sz="2000" b="0" dirty="0">
                <a:solidFill>
                  <a:srgbClr val="000000"/>
                </a:solidFill>
                <a:effectLst/>
                <a:latin typeface="Fira Code" pitchFamily="1" charset="0"/>
              </a:rPr>
              <a:t>] = </a:t>
            </a:r>
            <a:r>
              <a:rPr lang="en-US" sz="2000" b="0" dirty="0" err="1">
                <a:solidFill>
                  <a:srgbClr val="795E26"/>
                </a:solidFill>
                <a:effectLst/>
                <a:latin typeface="Fira Code" pitchFamily="1" charset="0"/>
              </a:rPr>
              <a:t>useState</a:t>
            </a:r>
            <a:r>
              <a:rPr lang="en-US" sz="2000" b="0" dirty="0">
                <a:solidFill>
                  <a:srgbClr val="000000"/>
                </a:solidFill>
                <a:effectLst/>
                <a:latin typeface="Fira Code" pitchFamily="1" charset="0"/>
              </a:rPr>
              <a:t>(</a:t>
            </a:r>
            <a:r>
              <a:rPr lang="en-US" sz="2000" b="0" dirty="0" err="1">
                <a:solidFill>
                  <a:srgbClr val="001080"/>
                </a:solidFill>
                <a:effectLst/>
                <a:latin typeface="Fira Code" pitchFamily="1" charset="0"/>
              </a:rPr>
              <a:t>initState</a:t>
            </a:r>
            <a:r>
              <a:rPr lang="en-US" sz="2000" b="0" dirty="0">
                <a:solidFill>
                  <a:srgbClr val="000000"/>
                </a:solidFill>
                <a:effectLst/>
                <a:latin typeface="Fira Code" pitchFamily="1" charset="0"/>
              </a:rPr>
              <a:t>);</a:t>
            </a:r>
          </a:p>
          <a:p>
            <a:r>
              <a:rPr lang="en-US" sz="2000" b="0" dirty="0">
                <a:solidFill>
                  <a:srgbClr val="795E26"/>
                </a:solidFill>
                <a:effectLst/>
                <a:latin typeface="Fira Code" pitchFamily="1" charset="0"/>
              </a:rPr>
              <a:t>		</a:t>
            </a:r>
            <a:r>
              <a:rPr lang="en-US" sz="2000" b="0" dirty="0" err="1">
                <a:solidFill>
                  <a:srgbClr val="795E26"/>
                </a:solidFill>
                <a:effectLst/>
                <a:latin typeface="Fira Code" pitchFamily="1" charset="0"/>
              </a:rPr>
              <a:t>setState</a:t>
            </a:r>
            <a:r>
              <a:rPr lang="en-US" sz="2000" b="0" dirty="0">
                <a:solidFill>
                  <a:srgbClr val="000000"/>
                </a:solidFill>
                <a:effectLst/>
                <a:latin typeface="Fira Code" pitchFamily="1" charset="0"/>
              </a:rPr>
              <a:t>(</a:t>
            </a:r>
            <a:r>
              <a:rPr lang="en-US" sz="2000" b="0" dirty="0" err="1">
                <a:solidFill>
                  <a:srgbClr val="001080"/>
                </a:solidFill>
                <a:effectLst/>
                <a:latin typeface="Fira Code" pitchFamily="1" charset="0"/>
              </a:rPr>
              <a:t>newState</a:t>
            </a:r>
            <a:r>
              <a:rPr lang="en-US" sz="2000" b="0" dirty="0">
                <a:solidFill>
                  <a:srgbClr val="000000"/>
                </a:solidFill>
                <a:effectLst/>
                <a:latin typeface="Fira Code" pitchFamily="1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71024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9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 sz="3600" dirty="0"/>
              <a:t>Introduce hooks APIs</a:t>
            </a:r>
          </a:p>
        </p:txBody>
      </p:sp>
      <p:sp>
        <p:nvSpPr>
          <p:cNvPr id="2" name="Google Shape;638;p19">
            <a:extLst>
              <a:ext uri="{FF2B5EF4-FFF2-40B4-BE49-F238E27FC236}">
                <a16:creationId xmlns:a16="http://schemas.microsoft.com/office/drawing/2014/main" id="{75980FE3-C298-9048-C81C-EF81BEF7A5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4572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Font typeface="Arial" panose="020B0604020202020204" pitchFamily="34" charset="0"/>
              <a:buNone/>
              <a:defRPr sz="1400" b="0" i="0" kern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000" b="1" dirty="0" err="1"/>
              <a:t>useState</a:t>
            </a:r>
            <a:endParaRPr lang="en-US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775100-91A4-38E3-4A07-9AC9803C2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845" y="1986624"/>
            <a:ext cx="7098309" cy="45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08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973</Words>
  <Application>Microsoft Office PowerPoint</Application>
  <PresentationFormat>Widescreen</PresentationFormat>
  <Paragraphs>211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Calibri</vt:lpstr>
      <vt:lpstr>Calibri Light</vt:lpstr>
      <vt:lpstr>Courier New</vt:lpstr>
      <vt:lpstr>Fira Code</vt:lpstr>
      <vt:lpstr>Lato</vt:lpstr>
      <vt:lpstr>Lato Black</vt:lpstr>
      <vt:lpstr>Lato Light</vt:lpstr>
      <vt:lpstr>Office Theme</vt:lpstr>
      <vt:lpstr>React Hooks at a glance</vt:lpstr>
      <vt:lpstr>PowerPoint Presentation</vt:lpstr>
      <vt:lpstr>Overview</vt:lpstr>
      <vt:lpstr>Overview</vt:lpstr>
      <vt:lpstr>Overview</vt:lpstr>
      <vt:lpstr>Overview</vt:lpstr>
      <vt:lpstr>Overview</vt:lpstr>
      <vt:lpstr>Introduce hooks APIs</vt:lpstr>
      <vt:lpstr>Introduce hooks APIs</vt:lpstr>
      <vt:lpstr>Introduce hooks APIs</vt:lpstr>
      <vt:lpstr>Introduce hooks APIs</vt:lpstr>
      <vt:lpstr>Introduce hooks APIs</vt:lpstr>
      <vt:lpstr>Introduce hooks APIs</vt:lpstr>
      <vt:lpstr>Introduce hooks APIs</vt:lpstr>
      <vt:lpstr>Introduce hooks APIs</vt:lpstr>
      <vt:lpstr>Introduce hooks APIs</vt:lpstr>
      <vt:lpstr>Introduce hooks APIs</vt:lpstr>
      <vt:lpstr>Introduce hooks APIs - useEffect </vt:lpstr>
      <vt:lpstr>Introduce hooks APIs - useEffect </vt:lpstr>
      <vt:lpstr>Introduce hooks APIs</vt:lpstr>
      <vt:lpstr>Custom hooks</vt:lpstr>
      <vt:lpstr>Custom hooks</vt:lpstr>
      <vt:lpstr>Some additional hooks</vt:lpstr>
      <vt:lpstr>Some additional hooks</vt:lpstr>
      <vt:lpstr>Some additional hooks</vt:lpstr>
      <vt:lpstr>Best practices for hooks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Hooks at a glance</dc:title>
  <dc:creator>Thien Nguyen</dc:creator>
  <cp:lastModifiedBy>Thien Nguyen</cp:lastModifiedBy>
  <cp:revision>77</cp:revision>
  <dcterms:created xsi:type="dcterms:W3CDTF">2023-05-13T08:39:31Z</dcterms:created>
  <dcterms:modified xsi:type="dcterms:W3CDTF">2023-05-13T14:12:20Z</dcterms:modified>
</cp:coreProperties>
</file>